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Lst>
  <p:sldSz cy="5143500" cx="9144000"/>
  <p:notesSz cx="6858000" cy="9144000"/>
  <p:embeddedFontLst>
    <p:embeddedFont>
      <p:font typeface="Roboto"/>
      <p:regular r:id="rId91"/>
      <p:bold r:id="rId92"/>
      <p:italic r:id="rId93"/>
      <p:boldItalic r:id="rId94"/>
    </p:embeddedFont>
    <p:embeddedFont>
      <p:font typeface="Arimo"/>
      <p:regular r:id="rId95"/>
      <p:bold r:id="rId96"/>
      <p:italic r:id="rId97"/>
      <p:boldItalic r:id="rId98"/>
    </p:embeddedFont>
    <p:embeddedFont>
      <p:font typeface="Helvetica Neue"/>
      <p:regular r:id="rId99"/>
      <p:bold r:id="rId100"/>
      <p:italic r:id="rId101"/>
      <p:boldItalic r:id="rId102"/>
    </p:embeddedFont>
    <p:embeddedFont>
      <p:font typeface="Helvetica Neue Light"/>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D0E6E33-ECD2-43C4-976A-9ACB28D1ADFF}">
  <a:tblStyle styleId="{9D0E6E33-ECD2-43C4-976A-9ACB28D1ADFF}"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6" Type="http://schemas.openxmlformats.org/officeDocument/2006/relationships/font" Target="fonts/HelveticaNeueLight-boldItalic.fntdata"/><Relationship Id="rId105" Type="http://schemas.openxmlformats.org/officeDocument/2006/relationships/font" Target="fonts/HelveticaNeueLight-italic.fntdata"/><Relationship Id="rId104" Type="http://schemas.openxmlformats.org/officeDocument/2006/relationships/font" Target="fonts/HelveticaNeueLight-bold.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HelveticaNeueLight-regular.fntdata"/><Relationship Id="rId102" Type="http://schemas.openxmlformats.org/officeDocument/2006/relationships/font" Target="fonts/HelveticaNeue-boldItalic.fntdata"/><Relationship Id="rId101" Type="http://schemas.openxmlformats.org/officeDocument/2006/relationships/font" Target="fonts/HelveticaNeue-italic.fntdata"/><Relationship Id="rId100" Type="http://schemas.openxmlformats.org/officeDocument/2006/relationships/font" Target="fonts/HelveticaNeue-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Arimo-regular.fntdata"/><Relationship Id="rId94" Type="http://schemas.openxmlformats.org/officeDocument/2006/relationships/font" Target="fonts/Roboto-boldItalic.fntdata"/><Relationship Id="rId97" Type="http://schemas.openxmlformats.org/officeDocument/2006/relationships/font" Target="fonts/Arimo-italic.fntdata"/><Relationship Id="rId96" Type="http://schemas.openxmlformats.org/officeDocument/2006/relationships/font" Target="fonts/Arimo-bold.fntdata"/><Relationship Id="rId11" Type="http://schemas.openxmlformats.org/officeDocument/2006/relationships/slide" Target="slides/slide2.xml"/><Relationship Id="rId99" Type="http://schemas.openxmlformats.org/officeDocument/2006/relationships/font" Target="fonts/HelveticaNeue-regular.fntdata"/><Relationship Id="rId10" Type="http://schemas.openxmlformats.org/officeDocument/2006/relationships/slide" Target="slides/slide1.xml"/><Relationship Id="rId98" Type="http://schemas.openxmlformats.org/officeDocument/2006/relationships/font" Target="fonts/Arimo-bold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Roboto-regular.fntdata"/><Relationship Id="rId90" Type="http://schemas.openxmlformats.org/officeDocument/2006/relationships/slide" Target="slides/slide81.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notes"/>
          <p:cNvSpPr/>
          <p:nvPr>
            <p:ph idx="2" type="sldImg"/>
          </p:nvPr>
        </p:nvSpPr>
        <p:spPr>
          <a:xfrm>
            <a:off x="-2846388" y="1219200"/>
            <a:ext cx="10836276" cy="609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0: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我們今天會介紹常用的機器學習framework，實驗環境，並且以實際的例子來一步步了解建立機器學習模型的過程</a:t>
            </a:r>
            <a:endParaRPr/>
          </a:p>
        </p:txBody>
      </p:sp>
      <p:sp>
        <p:nvSpPr>
          <p:cNvPr id="298" name="Google Shape;298;p10: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1:notes"/>
          <p:cNvSpPr/>
          <p:nvPr>
            <p:ph idx="2" type="sldImg"/>
          </p:nvPr>
        </p:nvSpPr>
        <p:spPr>
          <a:xfrm>
            <a:off x="285750" y="1219200"/>
            <a:ext cx="4572000" cy="609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1: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12: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2: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傳統寫程式的方法是由程式設計師寫好program，由電腦執行，由人檢查output後再修正debug 程式。</a:t>
            </a:r>
            <a:endParaRPr/>
          </a:p>
          <a:p>
            <a:pPr indent="0" lvl="0" marL="0" rtl="0" algn="l">
              <a:lnSpc>
                <a:spcPct val="100000"/>
              </a:lnSpc>
              <a:spcBef>
                <a:spcPts val="0"/>
              </a:spcBef>
              <a:spcAft>
                <a:spcPts val="0"/>
              </a:spcAft>
              <a:buSzPts val="1100"/>
              <a:buNone/>
            </a:pPr>
            <a:r>
              <a:t/>
            </a:r>
            <a:endParaRPr/>
          </a:p>
        </p:txBody>
      </p:sp>
      <p:sp>
        <p:nvSpPr>
          <p:cNvPr id="322" name="Google Shape;322;p12: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3: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1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Machine learning: 由電腦自行觀察output並修正program，持續優化</a:t>
            </a:r>
            <a:endParaRPr/>
          </a:p>
        </p:txBody>
      </p:sp>
      <p:sp>
        <p:nvSpPr>
          <p:cNvPr id="339" name="Google Shape;339;p13: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4:notes"/>
          <p:cNvSpPr/>
          <p:nvPr>
            <p:ph idx="2" type="sldImg"/>
          </p:nvPr>
        </p:nvSpPr>
        <p:spPr>
          <a:xfrm>
            <a:off x="2857500" y="385763"/>
            <a:ext cx="3429000" cy="19288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14:notes"/>
          <p:cNvSpPr txBox="1"/>
          <p:nvPr>
            <p:ph idx="1" type="body"/>
          </p:nvPr>
        </p:nvSpPr>
        <p:spPr>
          <a:xfrm>
            <a:off x="914400" y="2443163"/>
            <a:ext cx="7315200" cy="23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以剛剛啤酒的例子解說</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學習：從大量的資料找規則 → 近似：訂出規則 → 泛化：進而推論</a:t>
            </a:r>
            <a:endParaRPr sz="1100">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從簡單模型 → 修正 → 複雜模型</a:t>
            </a:r>
            <a:endParaRPr sz="1100">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AutoNum type="arabicPeriod"/>
            </a:pPr>
            <a:r>
              <a:rPr lang="en" sz="1100">
                <a:solidFill>
                  <a:srgbClr val="000000"/>
                </a:solidFill>
                <a:latin typeface="Arial"/>
                <a:ea typeface="Arial"/>
                <a:cs typeface="Arial"/>
                <a:sym typeface="Arial"/>
              </a:rPr>
              <a:t>複雜的模型會產生 overfiting 及雜訊的問題（沒有抵抗雜訊的能力）（後面會詳細解釋這個問題）</a:t>
            </a:r>
            <a:endParaRPr sz="1100">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5: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主要可分為五個步驟</a:t>
            </a:r>
            <a:endParaRPr/>
          </a:p>
          <a:p>
            <a:pPr indent="0" lvl="0" marL="0" rtl="0" algn="l">
              <a:lnSpc>
                <a:spcPct val="100000"/>
              </a:lnSpc>
              <a:spcBef>
                <a:spcPts val="0"/>
              </a:spcBef>
              <a:spcAft>
                <a:spcPts val="0"/>
              </a:spcAft>
              <a:buSzPts val="1100"/>
              <a:buNone/>
            </a:pPr>
            <a:r>
              <a:rPr lang="en"/>
              <a:t>第一步: 哪杯是紅酒哪杯式啤酒</a:t>
            </a:r>
            <a:endParaRPr/>
          </a:p>
          <a:p>
            <a:pPr indent="0" lvl="0" marL="0" rtl="0" algn="l">
              <a:lnSpc>
                <a:spcPct val="100000"/>
              </a:lnSpc>
              <a:spcBef>
                <a:spcPts val="0"/>
              </a:spcBef>
              <a:spcAft>
                <a:spcPts val="0"/>
              </a:spcAft>
              <a:buSzPts val="1100"/>
              <a:buNone/>
            </a:pPr>
            <a:r>
              <a:rPr lang="en"/>
              <a:t>第二步: 例如從各家酒廠收集各種酒的資訊，清理缺失資料，並整理成同一格式</a:t>
            </a:r>
            <a:endParaRPr/>
          </a:p>
          <a:p>
            <a:pPr indent="0" lvl="0" marL="0" rtl="0" algn="l">
              <a:lnSpc>
                <a:spcPct val="100000"/>
              </a:lnSpc>
              <a:spcBef>
                <a:spcPts val="0"/>
              </a:spcBef>
              <a:spcAft>
                <a:spcPts val="0"/>
              </a:spcAft>
              <a:buSzPts val="1100"/>
              <a:buNone/>
            </a:pPr>
            <a:r>
              <a:rPr lang="en"/>
              <a:t>第三部: 訓練建立模型</a:t>
            </a:r>
            <a:endParaRPr/>
          </a:p>
          <a:p>
            <a:pPr indent="0" lvl="0" marL="0" rtl="0" algn="l">
              <a:lnSpc>
                <a:spcPct val="100000"/>
              </a:lnSpc>
              <a:spcBef>
                <a:spcPts val="0"/>
              </a:spcBef>
              <a:spcAft>
                <a:spcPts val="0"/>
              </a:spcAft>
              <a:buSzPts val="1100"/>
              <a:buNone/>
            </a:pPr>
            <a:r>
              <a:rPr lang="en"/>
              <a:t>：前三步為input，第四步則是我們所提到的output</a:t>
            </a:r>
            <a:endParaRPr/>
          </a:p>
          <a:p>
            <a:pPr indent="0" lvl="0" marL="0" rtl="0" algn="l">
              <a:lnSpc>
                <a:spcPct val="100000"/>
              </a:lnSpc>
              <a:spcBef>
                <a:spcPts val="0"/>
              </a:spcBef>
              <a:spcAft>
                <a:spcPts val="0"/>
              </a:spcAft>
              <a:buSzPts val="1100"/>
              <a:buNone/>
            </a:pPr>
            <a:r>
              <a:rPr lang="en"/>
              <a:t>：舉紅酒的例子說明</a:t>
            </a:r>
            <a:endParaRPr/>
          </a:p>
        </p:txBody>
      </p:sp>
      <p:sp>
        <p:nvSpPr>
          <p:cNvPr id="365" name="Google Shape;365;p15: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1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6: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p16: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1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1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17: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18: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我們實驗建立模型的環境是scikit-learn，他是一個很多人貢獻、被廣泛使用且已經相當成熟的機器學習套件</a:t>
            </a:r>
            <a:endParaRPr/>
          </a:p>
        </p:txBody>
      </p:sp>
      <p:sp>
        <p:nvSpPr>
          <p:cNvPr id="396" name="Google Shape;396;p18: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19:notes"/>
          <p:cNvSpPr/>
          <p:nvPr>
            <p:ph idx="2" type="sldImg"/>
          </p:nvPr>
        </p:nvSpPr>
        <p:spPr>
          <a:xfrm>
            <a:off x="285750" y="1219200"/>
            <a:ext cx="4572000" cy="6096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9: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notes"/>
          <p:cNvSpPr/>
          <p:nvPr>
            <p:ph idx="2" type="sldImg"/>
          </p:nvPr>
        </p:nvSpPr>
        <p:spPr>
          <a:xfrm>
            <a:off x="285975" y="1219200"/>
            <a:ext cx="4572000" cy="609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20: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2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1.可以看到scikit-learn位於右上角，可以說是最活躍的機器學習工具之一(contributor為參與開發者，commits 是程式碼的新增或修改次數)</a:t>
            </a:r>
            <a:endParaRPr/>
          </a:p>
          <a:p>
            <a:pPr indent="0" lvl="0" marL="0" rtl="0" algn="l">
              <a:lnSpc>
                <a:spcPct val="100000"/>
              </a:lnSpc>
              <a:spcBef>
                <a:spcPts val="0"/>
              </a:spcBef>
              <a:spcAft>
                <a:spcPts val="0"/>
              </a:spcAft>
              <a:buSzPts val="1100"/>
              <a:buNone/>
            </a:pPr>
            <a:r>
              <a:rPr lang="en"/>
              <a:t>他的熱門程度與泛用度跟TensorFlow不相上下</a:t>
            </a:r>
            <a:endParaRPr/>
          </a:p>
          <a:p>
            <a:pPr indent="0" lvl="0" marL="0" rtl="0" algn="l">
              <a:lnSpc>
                <a:spcPct val="100000"/>
              </a:lnSpc>
              <a:spcBef>
                <a:spcPts val="0"/>
              </a:spcBef>
              <a:spcAft>
                <a:spcPts val="0"/>
              </a:spcAft>
              <a:buSzPts val="1100"/>
              <a:buNone/>
            </a:pPr>
            <a:r>
              <a:rPr lang="en"/>
              <a:t>2.But why not using the others?</a:t>
            </a:r>
            <a:endParaRPr/>
          </a:p>
          <a:p>
            <a:pPr indent="0" lvl="0" marL="0" rtl="0" algn="l">
              <a:lnSpc>
                <a:spcPct val="100000"/>
              </a:lnSpc>
              <a:spcBef>
                <a:spcPts val="0"/>
              </a:spcBef>
              <a:spcAft>
                <a:spcPts val="0"/>
              </a:spcAft>
              <a:buSzPts val="1100"/>
              <a:buNone/>
            </a:pPr>
            <a:r>
              <a:rPr lang="en"/>
              <a:t>3.scikit-learn是最容易上手，也最能夠一條龍實現機器學習的流程</a:t>
            </a:r>
            <a:endParaRPr/>
          </a:p>
          <a:p>
            <a:pPr indent="0" lvl="0" marL="0" rtl="0" algn="l">
              <a:lnSpc>
                <a:spcPct val="100000"/>
              </a:lnSpc>
              <a:spcBef>
                <a:spcPts val="0"/>
              </a:spcBef>
              <a:spcAft>
                <a:spcPts val="0"/>
              </a:spcAft>
              <a:buSzPts val="1100"/>
              <a:buNone/>
            </a:pPr>
            <a:r>
              <a:rPr lang="en"/>
              <a:t>4.廣泛的被使用</a:t>
            </a:r>
            <a:endParaRPr/>
          </a:p>
        </p:txBody>
      </p:sp>
      <p:sp>
        <p:nvSpPr>
          <p:cNvPr id="413" name="Google Shape;413;p20: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21: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21: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今天主要涵蓋的是supervised learning</a:t>
            </a:r>
            <a:endParaRPr/>
          </a:p>
          <a:p>
            <a:pPr indent="0" lvl="0" marL="0" rtl="0" algn="l">
              <a:lnSpc>
                <a:spcPct val="100000"/>
              </a:lnSpc>
              <a:spcBef>
                <a:spcPts val="0"/>
              </a:spcBef>
              <a:spcAft>
                <a:spcPts val="0"/>
              </a:spcAft>
              <a:buSzPts val="1100"/>
              <a:buNone/>
            </a:pPr>
            <a:r>
              <a:rPr lang="en"/>
              <a:t>SL 的定義</a:t>
            </a:r>
            <a:endParaRPr/>
          </a:p>
          <a:p>
            <a:pPr indent="0" lvl="0" marL="0" rtl="0" algn="l">
              <a:lnSpc>
                <a:spcPct val="100000"/>
              </a:lnSpc>
              <a:spcBef>
                <a:spcPts val="0"/>
              </a:spcBef>
              <a:spcAft>
                <a:spcPts val="0"/>
              </a:spcAft>
              <a:buSzPts val="1100"/>
              <a:buNone/>
            </a:pPr>
            <a:r>
              <a:rPr lang="en"/>
              <a:t>輸入成對的資料以及答案，訓練模型，用以推測新的example。例如: spam 或詐騙信件偵測</a:t>
            </a:r>
            <a:endParaRPr/>
          </a:p>
          <a:p>
            <a:pPr indent="0" lvl="0" marL="0" rtl="0" algn="l">
              <a:lnSpc>
                <a:spcPct val="100000"/>
              </a:lnSpc>
              <a:spcBef>
                <a:spcPts val="0"/>
              </a:spcBef>
              <a:spcAft>
                <a:spcPts val="0"/>
              </a:spcAft>
              <a:buSzPts val="1100"/>
              <a:buNone/>
            </a:pPr>
            <a:r>
              <a:rPr lang="en"/>
              <a:t>主要分兩種任務 classification / regression</a:t>
            </a:r>
            <a:endParaRPr/>
          </a:p>
          <a:p>
            <a:pPr indent="0" lvl="0" marL="0" rtl="0" algn="l">
              <a:lnSpc>
                <a:spcPct val="100000"/>
              </a:lnSpc>
              <a:spcBef>
                <a:spcPts val="0"/>
              </a:spcBef>
              <a:spcAft>
                <a:spcPts val="0"/>
              </a:spcAft>
              <a:buSzPts val="1100"/>
              <a:buNone/>
            </a:pPr>
            <a:r>
              <a:rPr lang="en"/>
              <a:t>but here comes the problem? where can we find labeled data??</a:t>
            </a:r>
            <a:endParaRPr/>
          </a:p>
        </p:txBody>
      </p:sp>
      <p:sp>
        <p:nvSpPr>
          <p:cNvPr id="420" name="Google Shape;420;p21: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22:notes"/>
          <p:cNvSpPr/>
          <p:nvPr>
            <p:ph idx="2" type="sldImg"/>
          </p:nvPr>
        </p:nvSpPr>
        <p:spPr>
          <a:xfrm>
            <a:off x="-2846388" y="1219200"/>
            <a:ext cx="10836276" cy="609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22: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今天會使用的是scikit learn 提供的toy datasets</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：scikit-learn提供7個範例資料庫，方便我們學習</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：這些資料庫我們都會在以下提到，現在先讓各位簡單的看一下他們資料的型態</a:t>
            </a:r>
            <a:endParaRPr sz="110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23: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2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接下來我們會來看如何利用scikit learn實做一個簡單的機器學習問題</a:t>
            </a:r>
            <a:endParaRPr/>
          </a:p>
        </p:txBody>
      </p:sp>
      <p:sp>
        <p:nvSpPr>
          <p:cNvPr id="482" name="Google Shape;482;p23: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24: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2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先從preprocessing開始，再來是supervised learning - Classfication/Regression,then model selection, Clustering and PCA as note</a:t>
            </a:r>
            <a:endParaRPr/>
          </a:p>
        </p:txBody>
      </p:sp>
      <p:sp>
        <p:nvSpPr>
          <p:cNvPr id="490" name="Google Shape;490;p24: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2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2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p25: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p26:notes"/>
          <p:cNvSpPr/>
          <p:nvPr>
            <p:ph idx="2" type="sldImg"/>
          </p:nvPr>
        </p:nvSpPr>
        <p:spPr>
          <a:xfrm>
            <a:off x="285750" y="1219200"/>
            <a:ext cx="4572000" cy="609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26: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2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506間房屋 -&gt; histgram, edge</a:t>
            </a:r>
            <a:endParaRPr/>
          </a:p>
          <a:p>
            <a:pPr indent="0" lvl="0" marL="0" rtl="0" algn="l">
              <a:lnSpc>
                <a:spcPct val="100000"/>
              </a:lnSpc>
              <a:spcBef>
                <a:spcPts val="0"/>
              </a:spcBef>
              <a:spcAft>
                <a:spcPts val="0"/>
              </a:spcAft>
              <a:buSzPts val="1100"/>
              <a:buNone/>
            </a:pPr>
            <a:r>
              <a:rPr lang="en"/>
              <a:t>我們是要用房屋的屬性來預測房價！！！目的要講出來</a:t>
            </a:r>
            <a:endParaRPr/>
          </a:p>
          <a:p>
            <a:pPr indent="0" lvl="0" marL="0" rtl="0" algn="l">
              <a:lnSpc>
                <a:spcPct val="100000"/>
              </a:lnSpc>
              <a:spcBef>
                <a:spcPts val="0"/>
              </a:spcBef>
              <a:spcAft>
                <a:spcPts val="0"/>
              </a:spcAft>
              <a:buSzPts val="1100"/>
              <a:buNone/>
            </a:pPr>
            <a:r>
              <a:rPr lang="en"/>
              <a:t>選用的原因是boston已經成為回歸預測的經典範例</a:t>
            </a:r>
            <a:endParaRPr/>
          </a:p>
        </p:txBody>
      </p:sp>
      <p:sp>
        <p:nvSpPr>
          <p:cNvPr id="511" name="Google Shape;511;p2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d1dcb1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7d1dcb1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2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把程式碼都建立到自己的雲端硬碟</a:t>
            </a:r>
            <a:endParaRPr/>
          </a:p>
        </p:txBody>
      </p:sp>
      <p:sp>
        <p:nvSpPr>
          <p:cNvPr id="526" name="Google Shape;526;p28: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3:notes"/>
          <p:cNvSpPr/>
          <p:nvPr>
            <p:ph idx="2" type="sldImg"/>
          </p:nvPr>
        </p:nvSpPr>
        <p:spPr>
          <a:xfrm>
            <a:off x="1143000" y="685800"/>
            <a:ext cx="4572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29: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 :從load_boston開始， 一個一個開資料庫</a:t>
            </a:r>
            <a:endParaRPr/>
          </a:p>
        </p:txBody>
      </p:sp>
      <p:sp>
        <p:nvSpPr>
          <p:cNvPr id="534" name="Google Shape;534;p2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3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 : DESCR,feature_names</a:t>
            </a:r>
            <a:endParaRPr/>
          </a:p>
          <a:p>
            <a:pPr indent="0" lvl="0" marL="0" rtl="0" algn="l">
              <a:lnSpc>
                <a:spcPct val="100000"/>
              </a:lnSpc>
              <a:spcBef>
                <a:spcPts val="0"/>
              </a:spcBef>
              <a:spcAft>
                <a:spcPts val="0"/>
              </a:spcAft>
              <a:buSzPts val="1100"/>
              <a:buNone/>
            </a:pPr>
            <a:r>
              <a:rPr lang="en"/>
              <a:t>：Description 一個一個解釋</a:t>
            </a:r>
            <a:endParaRPr/>
          </a:p>
          <a:p>
            <a:pPr indent="0" lvl="0" marL="0" rtl="0" algn="l">
              <a:lnSpc>
                <a:spcPct val="100000"/>
              </a:lnSpc>
              <a:spcBef>
                <a:spcPts val="0"/>
              </a:spcBef>
              <a:spcAft>
                <a:spcPts val="0"/>
              </a:spcAft>
              <a:buSzPts val="1100"/>
              <a:buNone/>
            </a:pPr>
            <a:r>
              <a:rPr lang="en"/>
              <a:t>一直到EDA前為止</a:t>
            </a:r>
            <a:endParaRPr/>
          </a:p>
        </p:txBody>
      </p:sp>
      <p:sp>
        <p:nvSpPr>
          <p:cNvPr id="546" name="Google Shape;546;p30: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p31: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載入資料 與 資料的相關性 解說</a:t>
            </a:r>
            <a:endParaRPr/>
          </a:p>
        </p:txBody>
      </p:sp>
      <p:sp>
        <p:nvSpPr>
          <p:cNvPr id="555" name="Google Shape;555;p31: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32: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：在紅酒的時候講過，機器學習的過程就是去找到合適的特徵來幫助我們做出預測，但是合適的特徵非常重要</a:t>
            </a:r>
            <a:endParaRPr/>
          </a:p>
          <a:p>
            <a:pPr indent="0" lvl="0" marL="0" rtl="0" algn="l">
              <a:lnSpc>
                <a:spcPct val="100000"/>
              </a:lnSpc>
              <a:spcBef>
                <a:spcPts val="0"/>
              </a:spcBef>
              <a:spcAft>
                <a:spcPts val="0"/>
              </a:spcAft>
              <a:buSzPts val="1100"/>
              <a:buNone/>
            </a:pPr>
            <a:r>
              <a:rPr lang="en"/>
              <a:t>：好比你不會在判斷紅酒或是啤酒時，選擇是否為液體為特徵一樣</a:t>
            </a:r>
            <a:endParaRPr/>
          </a:p>
          <a:p>
            <a:pPr indent="0" lvl="0" marL="0" rtl="0" algn="l">
              <a:lnSpc>
                <a:spcPct val="100000"/>
              </a:lnSpc>
              <a:spcBef>
                <a:spcPts val="0"/>
              </a:spcBef>
              <a:spcAft>
                <a:spcPts val="0"/>
              </a:spcAft>
              <a:buSzPts val="1100"/>
              <a:buNone/>
            </a:pPr>
            <a:r>
              <a:t/>
            </a:r>
            <a:endParaRPr/>
          </a:p>
        </p:txBody>
      </p:sp>
      <p:sp>
        <p:nvSpPr>
          <p:cNvPr id="569" name="Google Shape;569;p32: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3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如何清理資料早上已經提過，就不贅述，以我們用的資料集而言並沒有缺失值</a:t>
            </a:r>
            <a:endParaRPr/>
          </a:p>
          <a:p>
            <a:pPr indent="0" lvl="0" marL="0" rtl="0" algn="l">
              <a:lnSpc>
                <a:spcPct val="100000"/>
              </a:lnSpc>
              <a:spcBef>
                <a:spcPts val="0"/>
              </a:spcBef>
              <a:spcAft>
                <a:spcPts val="0"/>
              </a:spcAft>
              <a:buSzPts val="1100"/>
              <a:buNone/>
            </a:pPr>
            <a:r>
              <a:rPr lang="en"/>
              <a:t>除了缺失值還要注意離群值、資料分布的狀況</a:t>
            </a:r>
            <a:endParaRPr/>
          </a:p>
          <a:p>
            <a:pPr indent="0" lvl="0" marL="0" rtl="0" algn="l">
              <a:lnSpc>
                <a:spcPct val="100000"/>
              </a:lnSpc>
              <a:spcBef>
                <a:spcPts val="0"/>
              </a:spcBef>
              <a:spcAft>
                <a:spcPts val="0"/>
              </a:spcAft>
              <a:buSzPts val="1100"/>
              <a:buNone/>
            </a:pPr>
            <a:r>
              <a:t/>
            </a:r>
            <a:endParaRPr/>
          </a:p>
        </p:txBody>
      </p:sp>
      <p:sp>
        <p:nvSpPr>
          <p:cNvPr id="590" name="Google Shape;590;p38: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p33: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3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：所以我們來看看data，看著一堆的數字，就算是最厲害的機器學習專家也都是一頭霧水</a:t>
            </a:r>
            <a:endParaRPr/>
          </a:p>
          <a:p>
            <a:pPr indent="0" lvl="0" marL="0" rtl="0" algn="l">
              <a:lnSpc>
                <a:spcPct val="100000"/>
              </a:lnSpc>
              <a:spcBef>
                <a:spcPts val="0"/>
              </a:spcBef>
              <a:spcAft>
                <a:spcPts val="0"/>
              </a:spcAft>
              <a:buSzPts val="1100"/>
              <a:buNone/>
            </a:pPr>
            <a:r>
              <a:rPr lang="en"/>
              <a:t>早上的課程已經介紹給大家一些資料視覺化的方法及EDA的過程</a:t>
            </a:r>
            <a:endParaRPr/>
          </a:p>
          <a:p>
            <a:pPr indent="0" lvl="0" marL="0" rtl="0" algn="l">
              <a:lnSpc>
                <a:spcPct val="100000"/>
              </a:lnSpc>
              <a:spcBef>
                <a:spcPts val="0"/>
              </a:spcBef>
              <a:spcAft>
                <a:spcPts val="0"/>
              </a:spcAft>
              <a:buSzPts val="1100"/>
              <a:buNone/>
            </a:pPr>
            <a:r>
              <a:rPr lang="en"/>
              <a:t>：所以我們在觀察數據時，需要的是視覺的幫助</a:t>
            </a:r>
            <a:endParaRPr/>
          </a:p>
          <a:p>
            <a:pPr indent="0" lvl="0" marL="0" rtl="0" algn="l">
              <a:lnSpc>
                <a:spcPct val="100000"/>
              </a:lnSpc>
              <a:spcBef>
                <a:spcPts val="0"/>
              </a:spcBef>
              <a:spcAft>
                <a:spcPts val="0"/>
              </a:spcAft>
              <a:buSzPts val="1100"/>
              <a:buNone/>
            </a:pPr>
            <a:r>
              <a:rPr lang="en"/>
              <a:t>：不知道各位有沒有聽過一個詞叫做資料視覺化（data visualization）</a:t>
            </a:r>
            <a:endParaRPr/>
          </a:p>
          <a:p>
            <a:pPr indent="0" lvl="0" marL="0" rtl="0" algn="l">
              <a:lnSpc>
                <a:spcPct val="100000"/>
              </a:lnSpc>
              <a:spcBef>
                <a:spcPts val="0"/>
              </a:spcBef>
              <a:spcAft>
                <a:spcPts val="0"/>
              </a:spcAft>
              <a:buSzPts val="1100"/>
              <a:buNone/>
            </a:pPr>
            <a:r>
              <a:rPr lang="en"/>
              <a:t>：其實就是大家長看到的excel折線圖，但這次我們針對相關性來做加強</a:t>
            </a:r>
            <a:endParaRPr/>
          </a:p>
          <a:p>
            <a:pPr indent="0" lvl="0" marL="0" rtl="0" algn="l">
              <a:lnSpc>
                <a:spcPct val="100000"/>
              </a:lnSpc>
              <a:spcBef>
                <a:spcPts val="0"/>
              </a:spcBef>
              <a:spcAft>
                <a:spcPts val="0"/>
              </a:spcAft>
              <a:buSzPts val="1100"/>
              <a:buNone/>
            </a:pPr>
            <a:r>
              <a:rPr lang="en"/>
              <a:t>：</a:t>
            </a:r>
            <a:endParaRPr/>
          </a:p>
        </p:txBody>
      </p:sp>
      <p:sp>
        <p:nvSpPr>
          <p:cNvPr id="598" name="Google Shape;598;p33: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34: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3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a:t>
            </a:r>
            <a:endParaRPr/>
          </a:p>
          <a:p>
            <a:pPr indent="0" lvl="0" marL="0" rtl="0" algn="l">
              <a:lnSpc>
                <a:spcPct val="100000"/>
              </a:lnSpc>
              <a:spcBef>
                <a:spcPts val="0"/>
              </a:spcBef>
              <a:spcAft>
                <a:spcPts val="0"/>
              </a:spcAft>
              <a:buSzPts val="1100"/>
              <a:buNone/>
            </a:pPr>
            <a:r>
              <a:rPr lang="en"/>
              <a:t>DIS: 每個房子離downtown的距離</a:t>
            </a:r>
            <a:endParaRPr/>
          </a:p>
          <a:p>
            <a:pPr indent="0" lvl="0" marL="0" rtl="0" algn="l">
              <a:lnSpc>
                <a:spcPct val="100000"/>
              </a:lnSpc>
              <a:spcBef>
                <a:spcPts val="0"/>
              </a:spcBef>
              <a:spcAft>
                <a:spcPts val="0"/>
              </a:spcAft>
              <a:buSzPts val="1100"/>
              <a:buNone/>
            </a:pPr>
            <a:r>
              <a:t/>
            </a:r>
            <a:endParaRPr/>
          </a:p>
        </p:txBody>
      </p:sp>
      <p:sp>
        <p:nvSpPr>
          <p:cNvPr id="606" name="Google Shape;606;p34: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35: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3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a:t>
            </a:r>
            <a:endParaRPr/>
          </a:p>
          <a:p>
            <a:pPr indent="0" lvl="0" marL="0" rtl="0" algn="l">
              <a:lnSpc>
                <a:spcPct val="100000"/>
              </a:lnSpc>
              <a:spcBef>
                <a:spcPts val="0"/>
              </a:spcBef>
              <a:spcAft>
                <a:spcPts val="0"/>
              </a:spcAft>
              <a:buSzPts val="1100"/>
              <a:buNone/>
            </a:pPr>
            <a:r>
              <a:rPr lang="en"/>
              <a:t>：這張圖做出來後就能很明顯的看見犯罪率與房價有絕對的關係</a:t>
            </a:r>
            <a:endParaRPr/>
          </a:p>
          <a:p>
            <a:pPr indent="0" lvl="0" marL="0" rtl="0" algn="l">
              <a:lnSpc>
                <a:spcPct val="100000"/>
              </a:lnSpc>
              <a:spcBef>
                <a:spcPts val="0"/>
              </a:spcBef>
              <a:spcAft>
                <a:spcPts val="0"/>
              </a:spcAft>
              <a:buSzPts val="1100"/>
              <a:buNone/>
            </a:pPr>
            <a:r>
              <a:rPr lang="en"/>
              <a:t>Crim: 犯罪率</a:t>
            </a:r>
            <a:endParaRPr/>
          </a:p>
          <a:p>
            <a:pPr indent="0" lvl="0" marL="0" rtl="0" algn="l">
              <a:lnSpc>
                <a:spcPct val="100000"/>
              </a:lnSpc>
              <a:spcBef>
                <a:spcPts val="0"/>
              </a:spcBef>
              <a:spcAft>
                <a:spcPts val="0"/>
              </a:spcAft>
              <a:buSzPts val="1100"/>
              <a:buNone/>
            </a:pPr>
            <a:r>
              <a:t/>
            </a:r>
            <a:endParaRPr/>
          </a:p>
        </p:txBody>
      </p:sp>
      <p:sp>
        <p:nvSpPr>
          <p:cNvPr id="613" name="Google Shape;613;p35: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36: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36: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a:t>
            </a:r>
            <a:endParaRPr/>
          </a:p>
          <a:p>
            <a:pPr indent="0" lvl="0" marL="0" rtl="0" algn="l">
              <a:lnSpc>
                <a:spcPct val="100000"/>
              </a:lnSpc>
              <a:spcBef>
                <a:spcPts val="0"/>
              </a:spcBef>
              <a:spcAft>
                <a:spcPts val="0"/>
              </a:spcAft>
              <a:buSzPts val="1100"/>
              <a:buNone/>
            </a:pPr>
            <a:r>
              <a:rPr lang="en"/>
              <a:t>房間數越多看起來房價會越高</a:t>
            </a:r>
            <a:endParaRPr/>
          </a:p>
        </p:txBody>
      </p:sp>
      <p:sp>
        <p:nvSpPr>
          <p:cNvPr id="620" name="Google Shape;620;p36: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37: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p3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a:t>
            </a:r>
            <a:endParaRPr/>
          </a:p>
          <a:p>
            <a:pPr indent="0" lvl="0" marL="0" rtl="0" algn="l">
              <a:lnSpc>
                <a:spcPct val="100000"/>
              </a:lnSpc>
              <a:spcBef>
                <a:spcPts val="0"/>
              </a:spcBef>
              <a:spcAft>
                <a:spcPts val="0"/>
              </a:spcAft>
              <a:buSzPts val="1100"/>
              <a:buNone/>
            </a:pPr>
            <a:r>
              <a:rPr lang="en"/>
              <a:t>沒有正相關</a:t>
            </a:r>
            <a:endParaRPr/>
          </a:p>
        </p:txBody>
      </p:sp>
      <p:sp>
        <p:nvSpPr>
          <p:cNvPr id="627" name="Google Shape;627;p37: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4: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讓機器自己學習如何解決問題，而不是直接告訴機器解決問題的方法</a:t>
            </a:r>
            <a:endParaRPr/>
          </a:p>
          <a:p>
            <a:pPr indent="0" lvl="0" marL="0" rtl="0" algn="l">
              <a:lnSpc>
                <a:spcPct val="100000"/>
              </a:lnSpc>
              <a:spcBef>
                <a:spcPts val="0"/>
              </a:spcBef>
              <a:spcAft>
                <a:spcPts val="0"/>
              </a:spcAft>
              <a:buClr>
                <a:schemeClr val="dk1"/>
              </a:buClr>
              <a:buSzPts val="1100"/>
              <a:buFont typeface="Arial"/>
              <a:buNone/>
            </a:pPr>
            <a:r>
              <a:rPr lang="en"/>
              <a:t>Machine learning 就是讓電腦電腦自己學會寫出程式</a:t>
            </a:r>
            <a:endParaRPr/>
          </a:p>
          <a:p>
            <a:pPr indent="0" lvl="0" marL="0" rtl="0" algn="l">
              <a:lnSpc>
                <a:spcPct val="100000"/>
              </a:lnSpc>
              <a:spcBef>
                <a:spcPts val="0"/>
              </a:spcBef>
              <a:spcAft>
                <a:spcPts val="0"/>
              </a:spcAft>
              <a:buSzPts val="1100"/>
              <a:buNone/>
            </a:pPr>
            <a:r>
              <a:t/>
            </a:r>
            <a:endParaRPr/>
          </a:p>
        </p:txBody>
      </p:sp>
      <p:sp>
        <p:nvSpPr>
          <p:cNvPr id="240" name="Google Shape;240;p4: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標準化</a:t>
            </a:r>
            <a:endParaRPr/>
          </a:p>
          <a:p>
            <a:pPr indent="0" lvl="0" marL="0" marR="0" rtl="0" algn="l">
              <a:lnSpc>
                <a:spcPct val="100000"/>
              </a:lnSpc>
              <a:spcBef>
                <a:spcPts val="0"/>
              </a:spcBef>
              <a:spcAft>
                <a:spcPts val="0"/>
              </a:spcAft>
              <a:buClr>
                <a:srgbClr val="000000"/>
              </a:buClr>
              <a:buSzPts val="1100"/>
              <a:buFont typeface="Arial"/>
              <a:buNone/>
            </a:pPr>
            <a:r>
              <a:rPr lang="en"/>
              <a:t>我們會希望各個特徵的數值，相互之間不要相差太大，以免模型被某個數值大的欄位帶著跑</a:t>
            </a:r>
            <a:endParaRPr/>
          </a:p>
          <a:p>
            <a:pPr indent="0" lvl="0" marL="0" marR="0" rtl="0" algn="l">
              <a:lnSpc>
                <a:spcPct val="100000"/>
              </a:lnSpc>
              <a:spcBef>
                <a:spcPts val="0"/>
              </a:spcBef>
              <a:spcAft>
                <a:spcPts val="0"/>
              </a:spcAft>
              <a:buClr>
                <a:srgbClr val="000000"/>
              </a:buClr>
              <a:buSzPts val="1100"/>
              <a:buFont typeface="Arial"/>
              <a:buNone/>
            </a:pPr>
            <a:r>
              <a:rPr lang="en"/>
              <a:t>此外標準化也會有助於模型的優化過程，更容易收斂</a:t>
            </a: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回到表格看ZN 數值range</a:t>
            </a: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回到colab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:live demo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41: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 : len(test/train data)</a:t>
            </a:r>
            <a:endParaRPr/>
          </a:p>
          <a:p>
            <a:pPr indent="0" lvl="0" marL="0" rtl="0" algn="l">
              <a:lnSpc>
                <a:spcPct val="100000"/>
              </a:lnSpc>
              <a:spcBef>
                <a:spcPts val="0"/>
              </a:spcBef>
              <a:spcAft>
                <a:spcPts val="0"/>
              </a:spcAft>
              <a:buSzPts val="1100"/>
              <a:buNone/>
            </a:pPr>
            <a:r>
              <a:rPr lang="en"/>
              <a:t>資料少時73</a:t>
            </a:r>
            <a:endParaRPr/>
          </a:p>
          <a:p>
            <a:pPr indent="0" lvl="0" marL="0" rtl="0" algn="l">
              <a:lnSpc>
                <a:spcPct val="100000"/>
              </a:lnSpc>
              <a:spcBef>
                <a:spcPts val="0"/>
              </a:spcBef>
              <a:spcAft>
                <a:spcPts val="0"/>
              </a:spcAft>
              <a:buSzPts val="1100"/>
              <a:buNone/>
            </a:pPr>
            <a:r>
              <a:rPr lang="en"/>
              <a:t>多時91</a:t>
            </a:r>
            <a:endParaRPr/>
          </a:p>
          <a:p>
            <a:pPr indent="0" lvl="0" marL="0" rtl="0" algn="l">
              <a:lnSpc>
                <a:spcPct val="100000"/>
              </a:lnSpc>
              <a:spcBef>
                <a:spcPts val="0"/>
              </a:spcBef>
              <a:spcAft>
                <a:spcPts val="0"/>
              </a:spcAft>
              <a:buSzPts val="1100"/>
              <a:buNone/>
            </a:pPr>
            <a:r>
              <a:rPr lang="en"/>
              <a:t>各參數的意義</a:t>
            </a:r>
            <a:endParaRPr/>
          </a:p>
          <a:p>
            <a:pPr indent="0" lvl="0" marL="0" rtl="0" algn="l">
              <a:lnSpc>
                <a:spcPct val="100000"/>
              </a:lnSpc>
              <a:spcBef>
                <a:spcPts val="0"/>
              </a:spcBef>
              <a:spcAft>
                <a:spcPts val="0"/>
              </a:spcAft>
              <a:buSzPts val="1100"/>
              <a:buNone/>
            </a:pPr>
            <a:r>
              <a:rPr lang="en"/>
              <a:t>Random_state: 重現實驗結果 shuffle方式一樣</a:t>
            </a:r>
            <a:endParaRPr/>
          </a:p>
        </p:txBody>
      </p:sp>
      <p:sp>
        <p:nvSpPr>
          <p:cNvPr id="671" name="Google Shape;671;p41: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4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在進行訓練前需要將資料分成兩份，為什麼?</a:t>
            </a:r>
            <a:endParaRPr/>
          </a:p>
          <a:p>
            <a:pPr indent="0" lvl="0" marL="0" rtl="0" algn="l">
              <a:lnSpc>
                <a:spcPct val="100000"/>
              </a:lnSpc>
              <a:spcBef>
                <a:spcPts val="0"/>
              </a:spcBef>
              <a:spcAft>
                <a:spcPts val="0"/>
              </a:spcAft>
              <a:buSzPts val="1100"/>
              <a:buNone/>
            </a:pPr>
            <a:r>
              <a:rPr lang="en"/>
              <a:t>訓練機器學習模型，就像學生讀書考試</a:t>
            </a:r>
            <a:endParaRPr/>
          </a:p>
          <a:p>
            <a:pPr indent="0" lvl="0" marL="0" rtl="0" algn="l">
              <a:lnSpc>
                <a:spcPct val="100000"/>
              </a:lnSpc>
              <a:spcBef>
                <a:spcPts val="0"/>
              </a:spcBef>
              <a:spcAft>
                <a:spcPts val="0"/>
              </a:spcAft>
              <a:buSzPts val="1100"/>
              <a:buNone/>
            </a:pPr>
            <a:r>
              <a:rPr lang="en"/>
              <a:t>要有參考書題庫，寫例題看答案。也要有真正的考題驗證，證明不是死背題目</a:t>
            </a:r>
            <a:endParaRPr/>
          </a:p>
          <a:p>
            <a:pPr indent="0" lvl="0" marL="0" rtl="0" algn="l">
              <a:lnSpc>
                <a:spcPct val="100000"/>
              </a:lnSpc>
              <a:spcBef>
                <a:spcPts val="0"/>
              </a:spcBef>
              <a:spcAft>
                <a:spcPts val="0"/>
              </a:spcAft>
              <a:buSzPts val="1100"/>
              <a:buNone/>
            </a:pPr>
            <a:r>
              <a:rPr lang="en"/>
              <a:t>保留一部分資料沒看過</a:t>
            </a:r>
            <a:endParaRPr/>
          </a:p>
        </p:txBody>
      </p:sp>
      <p:sp>
        <p:nvSpPr>
          <p:cNvPr id="684" name="Google Shape;684;p40: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42: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Fit 相當於機器開關，或是考生在準備考試，練習考古題</a:t>
            </a:r>
            <a:endParaRPr/>
          </a:p>
          <a:p>
            <a:pPr indent="0" lvl="0" marL="0" rtl="0" algn="l">
              <a:lnSpc>
                <a:spcPct val="100000"/>
              </a:lnSpc>
              <a:spcBef>
                <a:spcPts val="0"/>
              </a:spcBef>
              <a:spcAft>
                <a:spcPts val="0"/>
              </a:spcAft>
              <a:buSzPts val="1100"/>
              <a:buNone/>
            </a:pPr>
            <a:r>
              <a:rPr lang="en"/>
              <a:t>Predict 等於測試，或是考生在真正考試驗證實力</a:t>
            </a:r>
            <a:endParaRPr/>
          </a:p>
          <a:p>
            <a:pPr indent="0" lvl="0" marL="0" rtl="0" algn="l">
              <a:lnSpc>
                <a:spcPct val="100000"/>
              </a:lnSpc>
              <a:spcBef>
                <a:spcPts val="0"/>
              </a:spcBef>
              <a:spcAft>
                <a:spcPts val="0"/>
              </a:spcAft>
              <a:buSzPts val="1100"/>
              <a:buNone/>
            </a:pPr>
            <a:r>
              <a:rPr lang="en"/>
              <a:t>今天的課程上完會發現，各種模型的使用流程都大同小異</a:t>
            </a:r>
            <a:endParaRPr/>
          </a:p>
        </p:txBody>
      </p:sp>
      <p:sp>
        <p:nvSpPr>
          <p:cNvPr id="701" name="Google Shape;701;p42: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4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Scikit learn metrics  🡪 所有evaluate model的相關方法</a:t>
            </a:r>
            <a:endParaRPr/>
          </a:p>
        </p:txBody>
      </p:sp>
      <p:sp>
        <p:nvSpPr>
          <p:cNvPr id="716" name="Google Shape;716;p45: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p4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需要一個評分標準來檢驗模型的優劣</a:t>
            </a:r>
            <a:endParaRPr/>
          </a:p>
          <a:p>
            <a:pPr indent="0" lvl="0" marL="0" rtl="0" algn="l">
              <a:lnSpc>
                <a:spcPct val="100000"/>
              </a:lnSpc>
              <a:spcBef>
                <a:spcPts val="0"/>
              </a:spcBef>
              <a:spcAft>
                <a:spcPts val="0"/>
              </a:spcAft>
              <a:buSzPts val="1100"/>
              <a:buNone/>
            </a:pPr>
            <a:r>
              <a:rPr lang="en"/>
              <a:t>MAE 很直觀，但其數值無法告訴我們模型本身的好壞(因資料集各自不同)，只能用在模型之間的互比</a:t>
            </a:r>
            <a:endParaRPr/>
          </a:p>
        </p:txBody>
      </p:sp>
      <p:sp>
        <p:nvSpPr>
          <p:cNvPr id="725" name="Google Shape;725;p43: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p4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需要一個評分標準來檢驗模型的優劣</a:t>
            </a:r>
            <a:endParaRPr/>
          </a:p>
          <a:p>
            <a:pPr indent="0" lvl="0" marL="0" rtl="0" algn="l">
              <a:lnSpc>
                <a:spcPct val="100000"/>
              </a:lnSpc>
              <a:spcBef>
                <a:spcPts val="0"/>
              </a:spcBef>
              <a:spcAft>
                <a:spcPts val="0"/>
              </a:spcAft>
              <a:buSzPts val="1100"/>
              <a:buNone/>
            </a:pPr>
            <a:r>
              <a:rPr lang="en"/>
              <a:t>R2</a:t>
            </a:r>
            <a:endParaRPr/>
          </a:p>
          <a:p>
            <a:pPr indent="0" lvl="0" marL="0" rtl="0" algn="l">
              <a:lnSpc>
                <a:spcPct val="100000"/>
              </a:lnSpc>
              <a:spcBef>
                <a:spcPts val="0"/>
              </a:spcBef>
              <a:spcAft>
                <a:spcPts val="0"/>
              </a:spcAft>
              <a:buSzPts val="1100"/>
              <a:buNone/>
            </a:pPr>
            <a:r>
              <a:rPr lang="en"/>
              <a:t>越接近一代表模型越好</a:t>
            </a:r>
            <a:endParaRPr/>
          </a:p>
          <a:p>
            <a:pPr indent="0" lvl="0" marL="0" rtl="0" algn="l">
              <a:lnSpc>
                <a:spcPct val="100000"/>
              </a:lnSpc>
              <a:spcBef>
                <a:spcPts val="0"/>
              </a:spcBef>
              <a:spcAft>
                <a:spcPts val="0"/>
              </a:spcAft>
              <a:buSzPts val="1100"/>
              <a:buNone/>
            </a:pPr>
            <a:r>
              <a:rPr lang="en"/>
              <a:t>越靠近零則越差</a:t>
            </a:r>
            <a:endParaRPr/>
          </a:p>
        </p:txBody>
      </p:sp>
      <p:sp>
        <p:nvSpPr>
          <p:cNvPr id="733" name="Google Shape;733;p44: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p4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46: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2" name="Google Shape;742;p46: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4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 print(len(boston.data[0]))</a:t>
            </a:r>
            <a:endParaRPr/>
          </a:p>
          <a:p>
            <a:pPr indent="0" lvl="0" marL="0" rtl="0" algn="l">
              <a:lnSpc>
                <a:spcPct val="100000"/>
              </a:lnSpc>
              <a:spcBef>
                <a:spcPts val="0"/>
              </a:spcBef>
              <a:spcAft>
                <a:spcPts val="0"/>
              </a:spcAft>
              <a:buSzPts val="1100"/>
              <a:buNone/>
            </a:pPr>
            <a:r>
              <a:rPr lang="en"/>
              <a:t>增加資料</a:t>
            </a:r>
            <a:endParaRPr/>
          </a:p>
          <a:p>
            <a:pPr indent="0" lvl="0" marL="0" rtl="0" algn="l">
              <a:lnSpc>
                <a:spcPct val="100000"/>
              </a:lnSpc>
              <a:spcBef>
                <a:spcPts val="0"/>
              </a:spcBef>
              <a:spcAft>
                <a:spcPts val="0"/>
              </a:spcAft>
              <a:buSzPts val="1100"/>
              <a:buNone/>
            </a:pPr>
            <a:r>
              <a:rPr lang="en"/>
              <a:t>增加特徵</a:t>
            </a:r>
            <a:endParaRPr/>
          </a:p>
        </p:txBody>
      </p:sp>
      <p:sp>
        <p:nvSpPr>
          <p:cNvPr id="749" name="Google Shape;749;p47: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4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0" name="Google Shape;760;p48:notes"/>
          <p:cNvSpPr txBox="1"/>
          <p:nvPr>
            <p:ph idx="1" type="body"/>
          </p:nvPr>
        </p:nvSpPr>
        <p:spPr>
          <a:xfrm>
            <a:off x="914400" y="2474913"/>
            <a:ext cx="7315200" cy="202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
              <a:t>如果增加更多的feature → R^2下降</a:t>
            </a:r>
            <a:endParaRPr/>
          </a:p>
          <a:p>
            <a:pPr indent="0" lvl="0" marL="0" rtl="0" algn="l">
              <a:lnSpc>
                <a:spcPct val="100000"/>
              </a:lnSpc>
              <a:spcBef>
                <a:spcPts val="0"/>
              </a:spcBef>
              <a:spcAft>
                <a:spcPts val="0"/>
              </a:spcAft>
              <a:buSzPts val="1400"/>
              <a:buNone/>
            </a:pPr>
            <a:r>
              <a:t/>
            </a:r>
            <a:endParaRPr/>
          </a:p>
        </p:txBody>
      </p:sp>
      <p:sp>
        <p:nvSpPr>
          <p:cNvPr id="761" name="Google Shape;761;p48:notes"/>
          <p:cNvSpPr txBox="1"/>
          <p:nvPr>
            <p:ph idx="12" type="sldNum"/>
          </p:nvPr>
        </p:nvSpPr>
        <p:spPr>
          <a:xfrm>
            <a:off x="5180013" y="4886325"/>
            <a:ext cx="3962400" cy="2571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讓機器自己學習如何解決問題，而不是直接告訴機器解決問題的方法</a:t>
            </a:r>
            <a:endParaRPr/>
          </a:p>
          <a:p>
            <a:pPr indent="0" lvl="0" marL="0" rtl="0" algn="l">
              <a:lnSpc>
                <a:spcPct val="100000"/>
              </a:lnSpc>
              <a:spcBef>
                <a:spcPts val="0"/>
              </a:spcBef>
              <a:spcAft>
                <a:spcPts val="0"/>
              </a:spcAft>
              <a:buClr>
                <a:schemeClr val="dk1"/>
              </a:buClr>
              <a:buSzPts val="1100"/>
              <a:buFont typeface="Arial"/>
              <a:buNone/>
            </a:pPr>
            <a:r>
              <a:rPr lang="en"/>
              <a:t>Machine learning 就是讓電腦電腦自己學會寫出程式</a:t>
            </a:r>
            <a:endParaRPr/>
          </a:p>
          <a:p>
            <a:pPr indent="0" lvl="0" marL="0" rtl="0" algn="l">
              <a:lnSpc>
                <a:spcPct val="100000"/>
              </a:lnSpc>
              <a:spcBef>
                <a:spcPts val="0"/>
              </a:spcBef>
              <a:spcAft>
                <a:spcPts val="0"/>
              </a:spcAft>
              <a:buSzPts val="1100"/>
              <a:buNone/>
            </a:pPr>
            <a:r>
              <a:t/>
            </a:r>
            <a:endParaRPr/>
          </a:p>
        </p:txBody>
      </p:sp>
      <p:sp>
        <p:nvSpPr>
          <p:cNvPr id="250" name="Google Shape;250;p5: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p49: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a:t>
            </a:r>
            <a:endParaRPr/>
          </a:p>
        </p:txBody>
      </p:sp>
      <p:sp>
        <p:nvSpPr>
          <p:cNvPr id="772" name="Google Shape;772;p4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5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p5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51: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51: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8" name="Google Shape;798;p51: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52: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3" name="Google Shape;803;p52: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5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2" name="Google Shape;812;p5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5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p54: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5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5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optional 1都有可能會產生新的問題</a:t>
            </a:r>
            <a:endParaRPr/>
          </a:p>
          <a:p>
            <a:pPr indent="0" lvl="0" marL="0" rtl="0" algn="l">
              <a:lnSpc>
                <a:spcPct val="100000"/>
              </a:lnSpc>
              <a:spcBef>
                <a:spcPts val="0"/>
              </a:spcBef>
              <a:spcAft>
                <a:spcPts val="0"/>
              </a:spcAft>
              <a:buSzPts val="1100"/>
              <a:buNone/>
            </a:pPr>
            <a:r>
              <a:rPr lang="en"/>
              <a:t>萬一feature都是真的有用處的呢？</a:t>
            </a:r>
            <a:endParaRPr/>
          </a:p>
        </p:txBody>
      </p:sp>
      <p:sp>
        <p:nvSpPr>
          <p:cNvPr id="837" name="Google Shape;837;p55: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5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 name="Google Shape;851;p57: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5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4" name="Google Shape;864;p58: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6:notes"/>
          <p:cNvSpPr/>
          <p:nvPr>
            <p:ph idx="2" type="sldImg"/>
          </p:nvPr>
        </p:nvSpPr>
        <p:spPr>
          <a:xfrm>
            <a:off x="285750" y="1219200"/>
            <a:ext cx="4572000" cy="609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6:notes"/>
          <p:cNvSpPr txBox="1"/>
          <p:nvPr>
            <p:ph idx="1" type="body"/>
          </p:nvPr>
        </p:nvSpPr>
        <p:spPr>
          <a:xfrm>
            <a:off x="514350" y="7721600"/>
            <a:ext cx="4114800" cy="731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再次歡迎各位來上這次的機器學習手把手，</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我是今天的講者劉</a:t>
            </a:r>
            <a:r>
              <a:rPr lang="en"/>
              <a:t>白居奇</a:t>
            </a:r>
            <a:endParaRPr sz="1100">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 sz="1100">
                <a:solidFill>
                  <a:srgbClr val="000000"/>
                </a:solidFill>
                <a:latin typeface="Arial"/>
                <a:ea typeface="Arial"/>
                <a:cs typeface="Arial"/>
                <a:sym typeface="Arial"/>
              </a:rPr>
              <a:t>今天，我們將一同探討機器學習的奧妙與實做方法</a:t>
            </a:r>
            <a:endParaRPr sz="1100">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59: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 name="Google Shape;886;p5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p6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8" name="Google Shape;908;p6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p61: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7" name="Google Shape;917;p61: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62: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4" name="Google Shape;924;p62: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6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3" name="Google Shape;983;p6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6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9" name="Google Shape;999;p64: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p65: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6" name="Google Shape;1006;p6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66: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 直到 切分train/test 結束</a:t>
            </a:r>
            <a:endParaRPr/>
          </a:p>
        </p:txBody>
      </p:sp>
      <p:sp>
        <p:nvSpPr>
          <p:cNvPr id="1013" name="Google Shape;1013;p66: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p6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 一直到</a:t>
            </a:r>
            <a:endParaRPr/>
          </a:p>
        </p:txBody>
      </p:sp>
      <p:sp>
        <p:nvSpPr>
          <p:cNvPr id="1026" name="Google Shape;1026;p67: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p6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demo</a:t>
            </a:r>
            <a:endParaRPr/>
          </a:p>
        </p:txBody>
      </p:sp>
      <p:sp>
        <p:nvSpPr>
          <p:cNvPr id="1037" name="Google Shape;1037;p68: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7: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假裝我們現在被問一個問題，判別那一張圖是紅酒，哪一張是啤酒</a:t>
            </a:r>
            <a:endParaRPr/>
          </a:p>
          <a:p>
            <a:pPr indent="0" lvl="0" marL="0" rtl="0" algn="l">
              <a:lnSpc>
                <a:spcPct val="100000"/>
              </a:lnSpc>
              <a:spcBef>
                <a:spcPts val="0"/>
              </a:spcBef>
              <a:spcAft>
                <a:spcPts val="0"/>
              </a:spcAft>
              <a:buSzPts val="1100"/>
              <a:buNone/>
            </a:pPr>
            <a:r>
              <a:rPr lang="en"/>
              <a:t>對人類來說，這是個非常簡單的問題</a:t>
            </a:r>
            <a:endParaRPr/>
          </a:p>
          <a:p>
            <a:pPr indent="0" lvl="0" marL="0" rtl="0" algn="l">
              <a:lnSpc>
                <a:spcPct val="100000"/>
              </a:lnSpc>
              <a:spcBef>
                <a:spcPts val="0"/>
              </a:spcBef>
              <a:spcAft>
                <a:spcPts val="0"/>
              </a:spcAft>
              <a:buSzPts val="1100"/>
              <a:buNone/>
            </a:pPr>
            <a:r>
              <a:rPr lang="en"/>
              <a:t>但有趣的是解析人類如何回答這個問題的機制，我們是透過顏色、氣味、化學性質等因素來判斷</a:t>
            </a:r>
            <a:endParaRPr/>
          </a:p>
          <a:p>
            <a:pPr indent="0" lvl="0" marL="0" rtl="0" algn="l">
              <a:lnSpc>
                <a:spcPct val="100000"/>
              </a:lnSpc>
              <a:spcBef>
                <a:spcPts val="0"/>
              </a:spcBef>
              <a:spcAft>
                <a:spcPts val="0"/>
              </a:spcAft>
              <a:buSzPts val="1100"/>
              <a:buNone/>
            </a:pPr>
            <a:r>
              <a:rPr lang="en"/>
              <a:t>必須告訴電腦這一系列的特徵</a:t>
            </a:r>
            <a:endParaRPr/>
          </a:p>
          <a:p>
            <a:pPr indent="0" lvl="0" marL="0" rtl="0" algn="l">
              <a:lnSpc>
                <a:spcPct val="100000"/>
              </a:lnSpc>
              <a:spcBef>
                <a:spcPts val="0"/>
              </a:spcBef>
              <a:spcAft>
                <a:spcPts val="0"/>
              </a:spcAft>
              <a:buSzPts val="1100"/>
              <a:buNone/>
            </a:pPr>
            <a:r>
              <a:rPr lang="en"/>
              <a:t>那這個運用各種觀察到的情形來判斷的機制就稱為模型(model)，然後我們如何學習的過程就稱為訓練(training)</a:t>
            </a:r>
            <a:endParaRPr/>
          </a:p>
          <a:p>
            <a:pPr indent="0" lvl="0" marL="0" rtl="0" algn="l">
              <a:lnSpc>
                <a:spcPct val="100000"/>
              </a:lnSpc>
              <a:spcBef>
                <a:spcPts val="0"/>
              </a:spcBef>
              <a:spcAft>
                <a:spcPts val="0"/>
              </a:spcAft>
              <a:buSzPts val="1100"/>
              <a:buNone/>
            </a:pPr>
            <a:r>
              <a:rPr lang="en"/>
              <a:t>training的最終目標就是生成一個model來找出哪張圖是啤酒</a:t>
            </a:r>
            <a:endParaRPr/>
          </a:p>
          <a:p>
            <a:pPr indent="0" lvl="0" marL="0" rtl="0" algn="l">
              <a:lnSpc>
                <a:spcPct val="100000"/>
              </a:lnSpc>
              <a:spcBef>
                <a:spcPts val="0"/>
              </a:spcBef>
              <a:spcAft>
                <a:spcPts val="0"/>
              </a:spcAft>
              <a:buSzPts val="1100"/>
              <a:buNone/>
            </a:pPr>
            <a:r>
              <a:t/>
            </a:r>
            <a:endParaRPr/>
          </a:p>
        </p:txBody>
      </p:sp>
      <p:sp>
        <p:nvSpPr>
          <p:cNvPr id="266" name="Google Shape;266;p7: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p69: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2" name="Google Shape;1052;p6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7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7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：先來看看我們能作到多少</a:t>
            </a:r>
            <a:endParaRPr/>
          </a:p>
          <a:p>
            <a:pPr indent="0" lvl="0" marL="0" rtl="0" algn="l">
              <a:lnSpc>
                <a:spcPct val="100000"/>
              </a:lnSpc>
              <a:spcBef>
                <a:spcPts val="0"/>
              </a:spcBef>
              <a:spcAft>
                <a:spcPts val="0"/>
              </a:spcAft>
              <a:buSzPts val="1100"/>
              <a:buNone/>
            </a:pPr>
            <a:r>
              <a:rPr lang="en"/>
              <a:t>：進階的我們甚至可以做出每種特徵的相關性</a:t>
            </a:r>
            <a:endParaRPr/>
          </a:p>
          <a:p>
            <a:pPr indent="0" lvl="0" marL="0" rtl="0" algn="l">
              <a:lnSpc>
                <a:spcPct val="100000"/>
              </a:lnSpc>
              <a:spcBef>
                <a:spcPts val="0"/>
              </a:spcBef>
              <a:spcAft>
                <a:spcPts val="0"/>
              </a:spcAft>
              <a:buSzPts val="1100"/>
              <a:buNone/>
            </a:pPr>
            <a:r>
              <a:rPr lang="en"/>
              <a:t>：但這也太複雜了，讓我們在簡單而且有效率點</a:t>
            </a:r>
            <a:endParaRPr/>
          </a:p>
        </p:txBody>
      </p:sp>
      <p:sp>
        <p:nvSpPr>
          <p:cNvPr id="1073" name="Google Shape;1073;p70: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p71: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9" name="Google Shape;1079;p71: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p72: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2" name="Google Shape;1092;p72: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p73: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7" name="Google Shape;1107;p7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p74: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5" name="Google Shape;1115;p74: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1" name="Google Shape;113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通常的情況是，想減少false positive ，但同時false negative 就會增加，反之亦然</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p76: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9" name="Google Shape;1139;p7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Google Shape;1151;p77: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講解C在logistic regression的意義</a:t>
            </a:r>
            <a:endParaRPr/>
          </a:p>
          <a:p>
            <a:pPr indent="0" lvl="0" marL="0" rtl="0" algn="l">
              <a:lnSpc>
                <a:spcPct val="100000"/>
              </a:lnSpc>
              <a:spcBef>
                <a:spcPts val="0"/>
              </a:spcBef>
              <a:spcAft>
                <a:spcPts val="0"/>
              </a:spcAft>
              <a:buSzPts val="1100"/>
              <a:buNone/>
            </a:pPr>
            <a:r>
              <a:t/>
            </a:r>
            <a:endParaRPr/>
          </a:p>
        </p:txBody>
      </p:sp>
      <p:sp>
        <p:nvSpPr>
          <p:cNvPr id="1152" name="Google Shape;1152;p77: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p7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 越大，代表越依賴模型本身，而不是weight penalty</a:t>
            </a:r>
            <a:endParaRPr/>
          </a:p>
          <a:p>
            <a:pPr indent="0" lvl="0" marL="0" rtl="0" algn="l">
              <a:lnSpc>
                <a:spcPct val="100000"/>
              </a:lnSpc>
              <a:spcBef>
                <a:spcPts val="0"/>
              </a:spcBef>
              <a:spcAft>
                <a:spcPts val="0"/>
              </a:spcAft>
              <a:buSzPts val="1100"/>
              <a:buNone/>
            </a:pPr>
            <a:r>
              <a:rPr lang="en"/>
              <a:t>因為資料本身已經區分得不錯，所以加上regularization效果反而差</a:t>
            </a:r>
            <a:endParaRPr/>
          </a:p>
          <a:p>
            <a:pPr indent="0" lvl="0" marL="0" rtl="0" algn="l">
              <a:lnSpc>
                <a:spcPct val="100000"/>
              </a:lnSpc>
              <a:spcBef>
                <a:spcPts val="0"/>
              </a:spcBef>
              <a:spcAft>
                <a:spcPts val="0"/>
              </a:spcAft>
              <a:buSzPts val="1100"/>
              <a:buNone/>
            </a:pPr>
            <a:r>
              <a:t/>
            </a:r>
            <a:endParaRPr/>
          </a:p>
        </p:txBody>
      </p:sp>
      <p:sp>
        <p:nvSpPr>
          <p:cNvPr id="1168" name="Google Shape;1168;p78: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8: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8: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人類在學習的過程中，需要非常多的經驗，就像台下的各位，相信各位也深知經驗的重要性，有經驗才能做出精準的判斷</a:t>
            </a:r>
            <a:endParaRPr/>
          </a:p>
          <a:p>
            <a:pPr indent="0" lvl="0" marL="0" rtl="0" algn="l">
              <a:lnSpc>
                <a:spcPct val="100000"/>
              </a:lnSpc>
              <a:spcBef>
                <a:spcPts val="0"/>
              </a:spcBef>
              <a:spcAft>
                <a:spcPts val="0"/>
              </a:spcAft>
              <a:buSzPts val="1100"/>
              <a:buNone/>
            </a:pPr>
            <a:r>
              <a:rPr lang="en"/>
              <a:t>那機器在training的過程中，需要的經驗就是資料，以這個例子來說，酒所有的特色，像是氣味，顏色，有沒有氣泡，酸鹼值都能夠為你的模型做出貢獻</a:t>
            </a:r>
            <a:endParaRPr/>
          </a:p>
          <a:p>
            <a:pPr indent="0" lvl="0" marL="0" rtl="0" algn="l">
              <a:lnSpc>
                <a:spcPct val="100000"/>
              </a:lnSpc>
              <a:spcBef>
                <a:spcPts val="0"/>
              </a:spcBef>
              <a:spcAft>
                <a:spcPts val="0"/>
              </a:spcAft>
              <a:buSzPts val="1100"/>
              <a:buNone/>
            </a:pPr>
            <a:r>
              <a:rPr lang="en"/>
              <a:t>越多有質量的資料，訓練出來的模型就會越精準。</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請大家記著這份邏輯，之後不管任何類型的機器學習，背後的機制都是如此，只是選擇的模型與資料特色不同。</a:t>
            </a:r>
            <a:endParaRPr/>
          </a:p>
          <a:p>
            <a:pPr indent="0" lvl="0" marL="0" rtl="0" algn="l">
              <a:lnSpc>
                <a:spcPct val="100000"/>
              </a:lnSpc>
              <a:spcBef>
                <a:spcPts val="0"/>
              </a:spcBef>
              <a:spcAft>
                <a:spcPts val="0"/>
              </a:spcAft>
              <a:buSzPts val="1100"/>
              <a:buNone/>
            </a:pPr>
            <a:r>
              <a:rPr lang="en"/>
              <a:t>就像</a:t>
            </a:r>
            <a:r>
              <a:rPr i="1" lang="en">
                <a:solidFill>
                  <a:srgbClr val="000000"/>
                </a:solidFill>
              </a:rPr>
              <a:t>Arthur Lee Samuel </a:t>
            </a:r>
            <a:r>
              <a:rPr lang="en">
                <a:solidFill>
                  <a:srgbClr val="000000"/>
                </a:solidFill>
              </a:rPr>
              <a:t>所說的一樣，教會電腦你的思考方式</a:t>
            </a:r>
            <a:endParaRPr>
              <a:solidFill>
                <a:srgbClr val="000000"/>
              </a:solidFill>
            </a:endParaRPr>
          </a:p>
        </p:txBody>
      </p:sp>
      <p:sp>
        <p:nvSpPr>
          <p:cNvPr id="274" name="Google Shape;274;p8: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p80: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9" name="Google Shape;1189;p8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685800" y="1143000"/>
            <a:ext cx="5486400" cy="308768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99845"/>
            <a:ext cx="5486400" cy="360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rgbClr val="000000"/>
                </a:solidFill>
              </a:rPr>
              <a:t>模型訓練好之後，即可接受資料並輸出判斷。例如輸入飲料的各種資訊，輸出答案是什麼酒</a:t>
            </a:r>
            <a:endParaRPr>
              <a:solidFill>
                <a:srgbClr val="000000"/>
              </a:solidFill>
            </a:endParaRPr>
          </a:p>
        </p:txBody>
      </p:sp>
      <p:sp>
        <p:nvSpPr>
          <p:cNvPr id="286" name="Google Shape;286;p9:notes"/>
          <p:cNvSpPr txBox="1"/>
          <p:nvPr>
            <p:ph idx="12" type="sldNum"/>
          </p:nvPr>
        </p:nvSpPr>
        <p:spPr>
          <a:xfrm>
            <a:off x="3885010" y="8686800"/>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4" name="Google Shape;14;p2"/>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bg>
      <p:bgPr>
        <a:solidFill>
          <a:schemeClr val="lt1"/>
        </a:solid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3" name="Google Shape;53;p1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67" name="Shape 67"/>
        <p:cNvGrpSpPr/>
        <p:nvPr/>
      </p:nvGrpSpPr>
      <p:grpSpPr>
        <a:xfrm>
          <a:off x="0" y="0"/>
          <a:ext cx="0" cy="0"/>
          <a:chOff x="0" y="0"/>
          <a:chExt cx="0" cy="0"/>
        </a:xfrm>
      </p:grpSpPr>
      <p:sp>
        <p:nvSpPr>
          <p:cNvPr id="68" name="Google Shape;68;p13"/>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69" name="Google Shape;69;p13"/>
          <p:cNvSpPr/>
          <p:nvPr/>
        </p:nvSpPr>
        <p:spPr>
          <a:xfrm>
            <a:off x="7631260" y="4869421"/>
            <a:ext cx="1461635" cy="193074"/>
          </a:xfrm>
          <a:prstGeom prst="rect">
            <a:avLst/>
          </a:prstGeom>
          <a:noFill/>
          <a:ln>
            <a:noFill/>
          </a:ln>
        </p:spPr>
      </p:sp>
      <p:sp>
        <p:nvSpPr>
          <p:cNvPr id="70" name="Google Shape;70;p1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71" name="Shape 71"/>
        <p:cNvGrpSpPr/>
        <p:nvPr/>
      </p:nvGrpSpPr>
      <p:grpSpPr>
        <a:xfrm>
          <a:off x="0" y="0"/>
          <a:ext cx="0" cy="0"/>
          <a:chOff x="0" y="0"/>
          <a:chExt cx="0" cy="0"/>
        </a:xfrm>
      </p:grpSpPr>
      <p:sp>
        <p:nvSpPr>
          <p:cNvPr id="72" name="Google Shape;72;p14"/>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3" name="Google Shape;73;p14"/>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4" name="Google Shape;74;p14"/>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descr="影像" id="75" name="Google Shape;75;p14"/>
          <p:cNvSpPr/>
          <p:nvPr/>
        </p:nvSpPr>
        <p:spPr>
          <a:xfrm>
            <a:off x="6438263" y="131823"/>
            <a:ext cx="2715223" cy="1356080"/>
          </a:xfrm>
          <a:prstGeom prst="rect">
            <a:avLst/>
          </a:prstGeom>
          <a:noFill/>
          <a:ln>
            <a:noFill/>
          </a:ln>
        </p:spPr>
      </p:sp>
      <p:sp>
        <p:nvSpPr>
          <p:cNvPr descr="影像" id="76" name="Google Shape;76;p14"/>
          <p:cNvSpPr/>
          <p:nvPr/>
        </p:nvSpPr>
        <p:spPr>
          <a:xfrm>
            <a:off x="-41394" y="531591"/>
            <a:ext cx="1998515" cy="956300"/>
          </a:xfrm>
          <a:prstGeom prst="rect">
            <a:avLst/>
          </a:prstGeom>
          <a:noFill/>
          <a:ln>
            <a:noFill/>
          </a:ln>
        </p:spPr>
      </p:sp>
      <p:sp>
        <p:nvSpPr>
          <p:cNvPr descr="影像" id="77" name="Google Shape;77;p14"/>
          <p:cNvSpPr/>
          <p:nvPr/>
        </p:nvSpPr>
        <p:spPr>
          <a:xfrm>
            <a:off x="133305" y="106283"/>
            <a:ext cx="1787485" cy="236117"/>
          </a:xfrm>
          <a:prstGeom prst="rect">
            <a:avLst/>
          </a:prstGeom>
          <a:noFill/>
          <a:ln>
            <a:noFill/>
          </a:ln>
        </p:spPr>
      </p:sp>
      <p:sp>
        <p:nvSpPr>
          <p:cNvPr descr="影像" id="78" name="Google Shape;78;p14"/>
          <p:cNvSpPr/>
          <p:nvPr/>
        </p:nvSpPr>
        <p:spPr>
          <a:xfrm>
            <a:off x="5892910" y="1022686"/>
            <a:ext cx="406181" cy="250153"/>
          </a:xfrm>
          <a:prstGeom prst="rect">
            <a:avLst/>
          </a:prstGeom>
          <a:noFill/>
          <a:ln>
            <a:noFill/>
          </a:ln>
        </p:spPr>
      </p:sp>
      <p:sp>
        <p:nvSpPr>
          <p:cNvPr id="79" name="Google Shape;79;p1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type="tx">
  <p:cSld name="TITLE_AND_BODY">
    <p:spTree>
      <p:nvGrpSpPr>
        <p:cNvPr id="80" name="Shape 80"/>
        <p:cNvGrpSpPr/>
        <p:nvPr/>
      </p:nvGrpSpPr>
      <p:grpSpPr>
        <a:xfrm>
          <a:off x="0" y="0"/>
          <a:ext cx="0" cy="0"/>
          <a:chOff x="0" y="0"/>
          <a:chExt cx="0" cy="0"/>
        </a:xfrm>
      </p:grpSpPr>
      <p:sp>
        <p:nvSpPr>
          <p:cNvPr id="81" name="Google Shape;81;p15"/>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t>
            </a:r>
            <a:r>
              <a:rPr b="0" i="0" lang="en" sz="800" u="none" cap="none" strike="noStrike">
                <a:solidFill>
                  <a:srgbClr val="000000"/>
                </a:solidFill>
                <a:latin typeface="Arial"/>
                <a:ea typeface="Arial"/>
                <a:cs typeface="Arial"/>
                <a:sym typeface="Arial"/>
              </a:rPr>
              <a:t> </a:t>
            </a:r>
            <a:r>
              <a:rPr b="0" i="0" lang="en"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82" name="Google Shape;82;p15"/>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sp>
        <p:nvSpPr>
          <p:cNvPr descr="影像" id="83" name="Google Shape;83;p15"/>
          <p:cNvSpPr/>
          <p:nvPr/>
        </p:nvSpPr>
        <p:spPr>
          <a:xfrm>
            <a:off x="2583634" y="852711"/>
            <a:ext cx="3976664" cy="3438073"/>
          </a:xfrm>
          <a:prstGeom prst="rect">
            <a:avLst/>
          </a:prstGeom>
          <a:noFill/>
          <a:ln>
            <a:noFill/>
          </a:ln>
        </p:spPr>
      </p:sp>
      <p:sp>
        <p:nvSpPr>
          <p:cNvPr id="84" name="Google Shape;84;p1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85" name="Shape 85"/>
        <p:cNvGrpSpPr/>
        <p:nvPr/>
      </p:nvGrpSpPr>
      <p:grpSpPr>
        <a:xfrm>
          <a:off x="0" y="0"/>
          <a:ext cx="0" cy="0"/>
          <a:chOff x="0" y="0"/>
          <a:chExt cx="0" cy="0"/>
        </a:xfrm>
      </p:grpSpPr>
      <p:sp>
        <p:nvSpPr>
          <p:cNvPr id="86" name="Google Shape;86;p16"/>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87" name="Google Shape;87;p16"/>
          <p:cNvGrpSpPr/>
          <p:nvPr/>
        </p:nvGrpSpPr>
        <p:grpSpPr>
          <a:xfrm>
            <a:off x="1075372" y="2889512"/>
            <a:ext cx="6521640" cy="17325"/>
            <a:chOff x="0" y="0"/>
            <a:chExt cx="17391040" cy="46200"/>
          </a:xfrm>
        </p:grpSpPr>
        <p:sp>
          <p:nvSpPr>
            <p:cNvPr id="88" name="Google Shape;88;p16"/>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89" name="Google Shape;89;p16"/>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0" name="Google Shape;90;p16"/>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91" name="Google Shape;91;p16"/>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descr="影像" id="92" name="Google Shape;92;p16"/>
          <p:cNvSpPr/>
          <p:nvPr/>
        </p:nvSpPr>
        <p:spPr>
          <a:xfrm>
            <a:off x="7631260" y="4869421"/>
            <a:ext cx="1461635" cy="193074"/>
          </a:xfrm>
          <a:prstGeom prst="rect">
            <a:avLst/>
          </a:prstGeom>
          <a:noFill/>
          <a:ln>
            <a:noFill/>
          </a:ln>
        </p:spPr>
      </p:sp>
      <p:sp>
        <p:nvSpPr>
          <p:cNvPr id="93" name="Google Shape;93;p1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94" name="Shape 94"/>
        <p:cNvGrpSpPr/>
        <p:nvPr/>
      </p:nvGrpSpPr>
      <p:grpSpPr>
        <a:xfrm>
          <a:off x="0" y="0"/>
          <a:ext cx="0" cy="0"/>
          <a:chOff x="0" y="0"/>
          <a:chExt cx="0" cy="0"/>
        </a:xfrm>
      </p:grpSpPr>
      <p:sp>
        <p:nvSpPr>
          <p:cNvPr id="95" name="Google Shape;95;p1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96" name="Google Shape;96;p1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97" name="Shape 97"/>
        <p:cNvGrpSpPr/>
        <p:nvPr/>
      </p:nvGrpSpPr>
      <p:grpSpPr>
        <a:xfrm>
          <a:off x="0" y="0"/>
          <a:ext cx="0" cy="0"/>
          <a:chOff x="0" y="0"/>
          <a:chExt cx="0" cy="0"/>
        </a:xfrm>
      </p:grpSpPr>
      <p:sp>
        <p:nvSpPr>
          <p:cNvPr id="98" name="Google Shape;98;p18"/>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99" name="Google Shape;99;p18"/>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100" name="Google Shape;100;p18"/>
          <p:cNvGrpSpPr/>
          <p:nvPr/>
        </p:nvGrpSpPr>
        <p:grpSpPr>
          <a:xfrm>
            <a:off x="-17450" y="5084396"/>
            <a:ext cx="9178922" cy="59063"/>
            <a:chOff x="0" y="0"/>
            <a:chExt cx="24477125" cy="157500"/>
          </a:xfrm>
        </p:grpSpPr>
        <p:sp>
          <p:nvSpPr>
            <p:cNvPr id="101" name="Google Shape;101;p18"/>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2" name="Google Shape;102;p18"/>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3" name="Google Shape;103;p18"/>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104" name="Google Shape;104;p18"/>
          <p:cNvSpPr/>
          <p:nvPr/>
        </p:nvSpPr>
        <p:spPr>
          <a:xfrm>
            <a:off x="-41394" y="4351927"/>
            <a:ext cx="1544781" cy="739186"/>
          </a:xfrm>
          <a:prstGeom prst="rect">
            <a:avLst/>
          </a:prstGeom>
          <a:noFill/>
          <a:ln>
            <a:noFill/>
          </a:ln>
        </p:spPr>
      </p:sp>
      <p:cxnSp>
        <p:nvCxnSpPr>
          <p:cNvPr id="105" name="Google Shape;105;p18"/>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106" name="Google Shape;106;p18"/>
          <p:cNvSpPr/>
          <p:nvPr/>
        </p:nvSpPr>
        <p:spPr>
          <a:xfrm>
            <a:off x="7631260" y="4869421"/>
            <a:ext cx="1461635" cy="193074"/>
          </a:xfrm>
          <a:prstGeom prst="rect">
            <a:avLst/>
          </a:prstGeom>
          <a:noFill/>
          <a:ln>
            <a:noFill/>
          </a:ln>
        </p:spPr>
      </p:sp>
      <p:sp>
        <p:nvSpPr>
          <p:cNvPr id="107" name="Google Shape;107;p1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108" name="Shape 108"/>
        <p:cNvGrpSpPr/>
        <p:nvPr/>
      </p:nvGrpSpPr>
      <p:grpSpPr>
        <a:xfrm>
          <a:off x="0" y="0"/>
          <a:ext cx="0" cy="0"/>
          <a:chOff x="0" y="0"/>
          <a:chExt cx="0" cy="0"/>
        </a:xfrm>
      </p:grpSpPr>
      <p:sp>
        <p:nvSpPr>
          <p:cNvPr id="109" name="Google Shape;109;p19"/>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0" name="Google Shape;110;p19"/>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11" name="Google Shape;111;p19"/>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2" name="Google Shape;112;p1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113" name="Shape 113"/>
        <p:cNvGrpSpPr/>
        <p:nvPr/>
      </p:nvGrpSpPr>
      <p:grpSpPr>
        <a:xfrm>
          <a:off x="0" y="0"/>
          <a:ext cx="0" cy="0"/>
          <a:chOff x="0" y="0"/>
          <a:chExt cx="0" cy="0"/>
        </a:xfrm>
      </p:grpSpPr>
      <p:sp>
        <p:nvSpPr>
          <p:cNvPr id="114" name="Google Shape;114;p20"/>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5" name="Google Shape;115;p20"/>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16" name="Google Shape;116;p20"/>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17" name="Google Shape;117;p2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118" name="Shape 118"/>
        <p:cNvGrpSpPr/>
        <p:nvPr/>
      </p:nvGrpSpPr>
      <p:grpSpPr>
        <a:xfrm>
          <a:off x="0" y="0"/>
          <a:ext cx="0" cy="0"/>
          <a:chOff x="0" y="0"/>
          <a:chExt cx="0" cy="0"/>
        </a:xfrm>
      </p:grpSpPr>
      <p:sp>
        <p:nvSpPr>
          <p:cNvPr id="119" name="Google Shape;119;p21"/>
          <p:cNvSpPr/>
          <p:nvPr>
            <p:ph idx="2" type="pic"/>
          </p:nvPr>
        </p:nvSpPr>
        <p:spPr>
          <a:xfrm>
            <a:off x="4685854" y="1366242"/>
            <a:ext cx="2812800" cy="3315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0" name="Google Shape;120;p21"/>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21" name="Google Shape;121;p21"/>
          <p:cNvSpPr txBox="1"/>
          <p:nvPr>
            <p:ph idx="1" type="body"/>
          </p:nvPr>
        </p:nvSpPr>
        <p:spPr>
          <a:xfrm>
            <a:off x="1645295" y="1366242"/>
            <a:ext cx="2812800" cy="33153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2" name="Google Shape;122;p21"/>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en"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17" name="Google Shape;17;p3"/>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123" name="Shape 123"/>
        <p:cNvGrpSpPr/>
        <p:nvPr/>
      </p:nvGrpSpPr>
      <p:grpSpPr>
        <a:xfrm>
          <a:off x="0" y="0"/>
          <a:ext cx="0" cy="0"/>
          <a:chOff x="0" y="0"/>
          <a:chExt cx="0" cy="0"/>
        </a:xfrm>
      </p:grpSpPr>
      <p:sp>
        <p:nvSpPr>
          <p:cNvPr id="124" name="Google Shape;124;p22"/>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5" name="Google Shape;125;p22"/>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6" name="Google Shape;126;p22"/>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27" name="Google Shape;127;p2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28" name="Shape 128"/>
        <p:cNvGrpSpPr/>
        <p:nvPr/>
      </p:nvGrpSpPr>
      <p:grpSpPr>
        <a:xfrm>
          <a:off x="0" y="0"/>
          <a:ext cx="0" cy="0"/>
          <a:chOff x="0" y="0"/>
          <a:chExt cx="0" cy="0"/>
        </a:xfrm>
      </p:grpSpPr>
      <p:sp>
        <p:nvSpPr>
          <p:cNvPr id="129" name="Google Shape;129;p23"/>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0" name="Google Shape;130;p2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31" name="Shape 131"/>
        <p:cNvGrpSpPr/>
        <p:nvPr/>
      </p:nvGrpSpPr>
      <p:grpSpPr>
        <a:xfrm>
          <a:off x="0" y="0"/>
          <a:ext cx="0" cy="0"/>
          <a:chOff x="0" y="0"/>
          <a:chExt cx="0" cy="0"/>
        </a:xfrm>
      </p:grpSpPr>
      <p:sp>
        <p:nvSpPr>
          <p:cNvPr id="132" name="Google Shape;132;p2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7"/>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41" name="Google Shape;141;p27"/>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8"/>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en"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144" name="Google Shape;144;p28"/>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9"/>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147" name="Google Shape;147;p29"/>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0"/>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0" name="Google Shape;150;p3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idx="1" type="body"/>
          </p:nvPr>
        </p:nvSpPr>
        <p:spPr>
          <a:xfrm>
            <a:off x="3117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53" name="Google Shape;153;p31"/>
          <p:cNvSpPr txBox="1"/>
          <p:nvPr>
            <p:ph idx="2" type="body"/>
          </p:nvPr>
        </p:nvSpPr>
        <p:spPr>
          <a:xfrm>
            <a:off x="48324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54" name="Google Shape;154;p3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157" name="Google Shape;157;p3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158" name="Google Shape;15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 name="Google Shape;20;p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162" name="Google Shape;162;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163" name="Google Shape;163;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4" name="Google Shape;16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5" name="Shape 165"/>
        <p:cNvGrpSpPr/>
        <p:nvPr/>
      </p:nvGrpSpPr>
      <p:grpSpPr>
        <a:xfrm>
          <a:off x="0" y="0"/>
          <a:ext cx="0" cy="0"/>
          <a:chOff x="0" y="0"/>
          <a:chExt cx="0" cy="0"/>
        </a:xfrm>
      </p:grpSpPr>
      <p:sp>
        <p:nvSpPr>
          <p:cNvPr id="166" name="Google Shape;166;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167" name="Google Shape;16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68" name="Shape 168"/>
        <p:cNvGrpSpPr/>
        <p:nvPr/>
      </p:nvGrpSpPr>
      <p:grpSpPr>
        <a:xfrm>
          <a:off x="0" y="0"/>
          <a:ext cx="0" cy="0"/>
          <a:chOff x="0" y="0"/>
          <a:chExt cx="0" cy="0"/>
        </a:xfrm>
      </p:grpSpPr>
      <p:sp>
        <p:nvSpPr>
          <p:cNvPr id="169" name="Google Shape;169;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170" name="Google Shape;170;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1" name="Google Shape;17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2" name="Shape 172"/>
        <p:cNvGrpSpPr/>
        <p:nvPr/>
      </p:nvGrpSpPr>
      <p:grpSpPr>
        <a:xfrm>
          <a:off x="0" y="0"/>
          <a:ext cx="0" cy="0"/>
          <a:chOff x="0" y="0"/>
          <a:chExt cx="0" cy="0"/>
        </a:xfrm>
      </p:grpSpPr>
      <p:sp>
        <p:nvSpPr>
          <p:cNvPr id="173" name="Google Shape;17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8" name="Shape 178"/>
        <p:cNvGrpSpPr/>
        <p:nvPr/>
      </p:nvGrpSpPr>
      <p:grpSpPr>
        <a:xfrm>
          <a:off x="0" y="0"/>
          <a:ext cx="0" cy="0"/>
          <a:chOff x="0" y="0"/>
          <a:chExt cx="0" cy="0"/>
        </a:xfrm>
      </p:grpSpPr>
      <p:sp>
        <p:nvSpPr>
          <p:cNvPr id="179" name="Google Shape;179;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0" name="Google Shape;180;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1" name="Google Shape;18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2" name="Shape 182"/>
        <p:cNvGrpSpPr/>
        <p:nvPr/>
      </p:nvGrpSpPr>
      <p:grpSpPr>
        <a:xfrm>
          <a:off x="0" y="0"/>
          <a:ext cx="0" cy="0"/>
          <a:chOff x="0" y="0"/>
          <a:chExt cx="0" cy="0"/>
        </a:xfrm>
      </p:grpSpPr>
      <p:sp>
        <p:nvSpPr>
          <p:cNvPr id="183" name="Google Shape;183;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4" name="Google Shape;18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5" name="Shape 185"/>
        <p:cNvGrpSpPr/>
        <p:nvPr/>
      </p:nvGrpSpPr>
      <p:grpSpPr>
        <a:xfrm>
          <a:off x="0" y="0"/>
          <a:ext cx="0" cy="0"/>
          <a:chOff x="0" y="0"/>
          <a:chExt cx="0" cy="0"/>
        </a:xfrm>
      </p:grpSpPr>
      <p:sp>
        <p:nvSpPr>
          <p:cNvPr id="186" name="Google Shape;18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 name="Google Shape;18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8" name="Google Shape;18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1" name="Google Shape;191;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2" name="Google Shape;192;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3" name="Google Shape;19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4" name="Shape 194"/>
        <p:cNvGrpSpPr/>
        <p:nvPr/>
      </p:nvGrpSpPr>
      <p:grpSpPr>
        <a:xfrm>
          <a:off x="0" y="0"/>
          <a:ext cx="0" cy="0"/>
          <a:chOff x="0" y="0"/>
          <a:chExt cx="0" cy="0"/>
        </a:xfrm>
      </p:grpSpPr>
      <p:sp>
        <p:nvSpPr>
          <p:cNvPr id="195" name="Google Shape;195;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 name="Google Shape;19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97" name="Shape 197"/>
        <p:cNvGrpSpPr/>
        <p:nvPr/>
      </p:nvGrpSpPr>
      <p:grpSpPr>
        <a:xfrm>
          <a:off x="0" y="0"/>
          <a:ext cx="0" cy="0"/>
          <a:chOff x="0" y="0"/>
          <a:chExt cx="0" cy="0"/>
        </a:xfrm>
      </p:grpSpPr>
      <p:sp>
        <p:nvSpPr>
          <p:cNvPr id="198" name="Google Shape;198;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9" name="Google Shape;199;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0" name="Google Shape;20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23" name="Google Shape;23;p5"/>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01" name="Shape 201"/>
        <p:cNvGrpSpPr/>
        <p:nvPr/>
      </p:nvGrpSpPr>
      <p:grpSpPr>
        <a:xfrm>
          <a:off x="0" y="0"/>
          <a:ext cx="0" cy="0"/>
          <a:chOff x="0" y="0"/>
          <a:chExt cx="0" cy="0"/>
        </a:xfrm>
      </p:grpSpPr>
      <p:sp>
        <p:nvSpPr>
          <p:cNvPr id="202" name="Google Shape;202;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3" name="Google Shape;20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4" name="Shape 204"/>
        <p:cNvGrpSpPr/>
        <p:nvPr/>
      </p:nvGrpSpPr>
      <p:grpSpPr>
        <a:xfrm>
          <a:off x="0" y="0"/>
          <a:ext cx="0" cy="0"/>
          <a:chOff x="0" y="0"/>
          <a:chExt cx="0" cy="0"/>
        </a:xfrm>
      </p:grpSpPr>
      <p:sp>
        <p:nvSpPr>
          <p:cNvPr id="205" name="Google Shape;205;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07" name="Google Shape;207;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8" name="Google Shape;208;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09" name="Google Shape;20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0" name="Shape 210"/>
        <p:cNvGrpSpPr/>
        <p:nvPr/>
      </p:nvGrpSpPr>
      <p:grpSpPr>
        <a:xfrm>
          <a:off x="0" y="0"/>
          <a:ext cx="0" cy="0"/>
          <a:chOff x="0" y="0"/>
          <a:chExt cx="0" cy="0"/>
        </a:xfrm>
      </p:grpSpPr>
      <p:sp>
        <p:nvSpPr>
          <p:cNvPr id="211" name="Google Shape;211;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12" name="Google Shape;21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13" name="Shape 213"/>
        <p:cNvGrpSpPr/>
        <p:nvPr/>
      </p:nvGrpSpPr>
      <p:grpSpPr>
        <a:xfrm>
          <a:off x="0" y="0"/>
          <a:ext cx="0" cy="0"/>
          <a:chOff x="0" y="0"/>
          <a:chExt cx="0" cy="0"/>
        </a:xfrm>
      </p:grpSpPr>
      <p:sp>
        <p:nvSpPr>
          <p:cNvPr id="214" name="Google Shape;214;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5" name="Google Shape;215;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16" name="Google Shape;21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7" name="Shape 217"/>
        <p:cNvGrpSpPr/>
        <p:nvPr/>
      </p:nvGrpSpPr>
      <p:grpSpPr>
        <a:xfrm>
          <a:off x="0" y="0"/>
          <a:ext cx="0" cy="0"/>
          <a:chOff x="0" y="0"/>
          <a:chExt cx="0" cy="0"/>
        </a:xfrm>
      </p:grpSpPr>
      <p:sp>
        <p:nvSpPr>
          <p:cNvPr id="218" name="Google Shape;21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4" name="Shape 24"/>
        <p:cNvGrpSpPr/>
        <p:nvPr/>
      </p:nvGrpSpPr>
      <p:grpSpPr>
        <a:xfrm>
          <a:off x="0" y="0"/>
          <a:ext cx="0" cy="0"/>
          <a:chOff x="0" y="0"/>
          <a:chExt cx="0" cy="0"/>
        </a:xfrm>
      </p:grpSpPr>
      <p:sp>
        <p:nvSpPr>
          <p:cNvPr id="25" name="Google Shape;25;p6"/>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6"/>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6"/>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obj">
  <p:cSld name="OBJECT">
    <p:bg>
      <p:bgPr>
        <a:solidFill>
          <a:schemeClr val="lt1"/>
        </a:solidFill>
      </p:bgPr>
    </p:bg>
    <p:spTree>
      <p:nvGrpSpPr>
        <p:cNvPr id="30" name="Shape 30"/>
        <p:cNvGrpSpPr/>
        <p:nvPr/>
      </p:nvGrpSpPr>
      <p:grpSpPr>
        <a:xfrm>
          <a:off x="0" y="0"/>
          <a:ext cx="0" cy="0"/>
          <a:chOff x="0" y="0"/>
          <a:chExt cx="0" cy="0"/>
        </a:xfrm>
      </p:grpSpPr>
      <p:sp>
        <p:nvSpPr>
          <p:cNvPr id="31" name="Google Shape;31;p8"/>
          <p:cNvSpPr/>
          <p:nvPr/>
        </p:nvSpPr>
        <p:spPr>
          <a:xfrm>
            <a:off x="311699" y="858337"/>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 name="Google Shape;32;p8"/>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 name="Google Shape;33;p8"/>
          <p:cNvSpPr txBox="1"/>
          <p:nvPr>
            <p:ph idx="1" type="body"/>
          </p:nvPr>
        </p:nvSpPr>
        <p:spPr>
          <a:xfrm>
            <a:off x="429224" y="982868"/>
            <a:ext cx="8227200" cy="1542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indent="-228600" lvl="1" marL="914400" marR="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34" name="Google Shape;34;p8"/>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8"/>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8"/>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showMasterSp="0">
  <p:cSld name="Two Content">
    <p:bg>
      <p:bgPr>
        <a:solidFill>
          <a:schemeClr val="lt1"/>
        </a:solidFill>
      </p:bgPr>
    </p:bg>
    <p:spTree>
      <p:nvGrpSpPr>
        <p:cNvPr id="37" name="Shape 37"/>
        <p:cNvGrpSpPr/>
        <p:nvPr/>
      </p:nvGrpSpPr>
      <p:grpSpPr>
        <a:xfrm>
          <a:off x="0" y="0"/>
          <a:ext cx="0" cy="0"/>
          <a:chOff x="0" y="0"/>
          <a:chExt cx="0" cy="0"/>
        </a:xfrm>
      </p:grpSpPr>
      <p:sp>
        <p:nvSpPr>
          <p:cNvPr id="38" name="Google Shape;38;p9"/>
          <p:cNvSpPr/>
          <p:nvPr/>
        </p:nvSpPr>
        <p:spPr>
          <a:xfrm>
            <a:off x="311699" y="858337"/>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 name="Google Shape;39;p9"/>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0" name="Google Shape;40;p9"/>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indent="-228600" lvl="1" marL="914400" marR="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1" name="Google Shape;41;p9"/>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indent="-228600" lvl="1" marL="914400" marR="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2" name="Google Shape;42;p9"/>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9"/>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9"/>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5" name="Shape 45"/>
        <p:cNvGrpSpPr/>
        <p:nvPr/>
      </p:nvGrpSpPr>
      <p:grpSpPr>
        <a:xfrm>
          <a:off x="0" y="0"/>
          <a:ext cx="0" cy="0"/>
          <a:chOff x="0" y="0"/>
          <a:chExt cx="0" cy="0"/>
        </a:xfrm>
      </p:grpSpPr>
      <p:sp>
        <p:nvSpPr>
          <p:cNvPr id="46" name="Google Shape;46;p10"/>
          <p:cNvSpPr txBox="1"/>
          <p:nvPr>
            <p:ph type="ctrTitle"/>
          </p:nvPr>
        </p:nvSpPr>
        <p:spPr>
          <a:xfrm>
            <a:off x="1997836" y="1405157"/>
            <a:ext cx="5148300" cy="635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b="0" i="0" sz="4000" u="none" cap="none" strike="noStrike">
                <a:solidFill>
                  <a:schemeClr val="dk1"/>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7" name="Google Shape;47;p10"/>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b="0" i="0" sz="2400" u="none" cap="none" strike="noStrike">
                <a:solidFill>
                  <a:srgbClr val="595959"/>
                </a:solidFill>
                <a:latin typeface="Arimo"/>
                <a:ea typeface="Arimo"/>
                <a:cs typeface="Arimo"/>
                <a:sym typeface="Arimo"/>
              </a:defRPr>
            </a:lvl1pPr>
            <a:lvl2pPr lvl="1" marR="0" algn="l">
              <a:lnSpc>
                <a:spcPct val="100000"/>
              </a:lnSpc>
              <a:spcBef>
                <a:spcPts val="0"/>
              </a:spcBef>
              <a:spcAft>
                <a:spcPts val="0"/>
              </a:spcAft>
              <a:buSzPts val="1400"/>
              <a:buNone/>
              <a:defRPr b="0" i="0" sz="1800" u="none" cap="none" strike="noStrike">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48" name="Google Shape;48;p10"/>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1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SzPts val="1400"/>
              <a:buNone/>
              <a:defRPr sz="18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10"/>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5.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4749975"/>
            <a:ext cx="2236800" cy="2952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1"/>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429224" y="982868"/>
            <a:ext cx="8227200" cy="15423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rgbClr val="595959"/>
                </a:solidFill>
                <a:latin typeface="Arimo"/>
                <a:ea typeface="Arimo"/>
                <a:cs typeface="Arimo"/>
                <a:sym typeface="Arimo"/>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9" name="Google Shape;9;p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6" name="Shape 56"/>
        <p:cNvGrpSpPr/>
        <p:nvPr/>
      </p:nvGrpSpPr>
      <p:grpSpPr>
        <a:xfrm>
          <a:off x="0" y="0"/>
          <a:ext cx="0" cy="0"/>
          <a:chOff x="0" y="0"/>
          <a:chExt cx="0" cy="0"/>
        </a:xfrm>
      </p:grpSpPr>
      <p:sp>
        <p:nvSpPr>
          <p:cNvPr id="57" name="Google Shape;57;p1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58" name="Google Shape;58;p12"/>
          <p:cNvGrpSpPr/>
          <p:nvPr/>
        </p:nvGrpSpPr>
        <p:grpSpPr>
          <a:xfrm>
            <a:off x="-17450" y="5084396"/>
            <a:ext cx="9178922" cy="59063"/>
            <a:chOff x="0" y="0"/>
            <a:chExt cx="24477125" cy="157500"/>
          </a:xfrm>
        </p:grpSpPr>
        <p:sp>
          <p:nvSpPr>
            <p:cNvPr id="59" name="Google Shape;59;p12"/>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60" name="Google Shape;60;p12"/>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61" name="Google Shape;61;p12"/>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descr="影像" id="62" name="Google Shape;62;p12"/>
          <p:cNvSpPr/>
          <p:nvPr/>
        </p:nvSpPr>
        <p:spPr>
          <a:xfrm>
            <a:off x="-41394" y="4351927"/>
            <a:ext cx="1544781" cy="739186"/>
          </a:xfrm>
          <a:prstGeom prst="rect">
            <a:avLst/>
          </a:prstGeom>
          <a:noFill/>
          <a:ln>
            <a:noFill/>
          </a:ln>
        </p:spPr>
      </p:sp>
      <p:cxnSp>
        <p:nvCxnSpPr>
          <p:cNvPr id="63" name="Google Shape;63;p12"/>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descr="影像" id="64" name="Google Shape;64;p12"/>
          <p:cNvSpPr/>
          <p:nvPr/>
        </p:nvSpPr>
        <p:spPr>
          <a:xfrm>
            <a:off x="7631260" y="4869421"/>
            <a:ext cx="1461635" cy="193074"/>
          </a:xfrm>
          <a:prstGeom prst="rect">
            <a:avLst/>
          </a:prstGeom>
          <a:noFill/>
          <a:ln>
            <a:noFill/>
          </a:ln>
        </p:spPr>
      </p:sp>
      <p:sp>
        <p:nvSpPr>
          <p:cNvPr id="65" name="Google Shape;65;p12"/>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6" name="Google Shape;66;p1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35" name="Google Shape;13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36" name="Google Shape;13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74" name="Shape 174"/>
        <p:cNvGrpSpPr/>
        <p:nvPr/>
      </p:nvGrpSpPr>
      <p:grpSpPr>
        <a:xfrm>
          <a:off x="0" y="0"/>
          <a:ext cx="0" cy="0"/>
          <a:chOff x="0" y="0"/>
          <a:chExt cx="0" cy="0"/>
        </a:xfrm>
      </p:grpSpPr>
      <p:sp>
        <p:nvSpPr>
          <p:cNvPr id="175" name="Google Shape;175;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6" name="Google Shape;176;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7" name="Google Shape;17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scikit-learn.org/stable/datasets/index.html#toy-datasets" TargetMode="Externa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cikit-learn.org/stable/modules/classes.html#module-sklearn.datase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mailto:wayne@aiacademy.tw" TargetMode="External"/><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6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81.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2.jpg"/><Relationship Id="rId4"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s://en.wikipedia.org/wiki/Mean_absolute_error" TargetMode="External"/><Relationship Id="rId4" Type="http://schemas.openxmlformats.org/officeDocument/2006/relationships/image" Target="../media/image75.png"/><Relationship Id="rId5"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hyperlink" Target="https://en.wikipedia.org/wiki/Coefficient_of_determination" TargetMode="External"/><Relationship Id="rId4" Type="http://schemas.openxmlformats.org/officeDocument/2006/relationships/image" Target="../media/image39.png"/><Relationship Id="rId5" Type="http://schemas.openxmlformats.org/officeDocument/2006/relationships/image" Target="../media/image3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8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1.jpg"/><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7.jpg"/><Relationship Id="rId4" Type="http://schemas.openxmlformats.org/officeDocument/2006/relationships/image" Target="../media/image46.jpg"/><Relationship Id="rId5" Type="http://schemas.openxmlformats.org/officeDocument/2006/relationships/image" Target="../media/image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51.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49.jpg"/><Relationship Id="rId4" Type="http://schemas.openxmlformats.org/officeDocument/2006/relationships/image" Target="../media/image5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9.jpg"/><Relationship Id="rId4" Type="http://schemas.openxmlformats.org/officeDocument/2006/relationships/image" Target="../media/image53.jpg"/><Relationship Id="rId5"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image" Target="../media/image4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hyperlink" Target="https://en.wikipedia.org/wiki/Tikhonov_regularization" TargetMode="External"/><Relationship Id="rId4" Type="http://schemas.openxmlformats.org/officeDocument/2006/relationships/hyperlink" Target="https://en.wikipedia.org/wiki/Lasso_(statistics)" TargetMode="External"/><Relationship Id="rId5" Type="http://schemas.openxmlformats.org/officeDocument/2006/relationships/image" Target="../media/image48.jpg"/><Relationship Id="rId6" Type="http://schemas.openxmlformats.org/officeDocument/2006/relationships/image" Target="../media/image79.jpg"/><Relationship Id="rId7" Type="http://schemas.openxmlformats.org/officeDocument/2006/relationships/image" Target="../media/image49.jpg"/><Relationship Id="rId8"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7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27.png"/><Relationship Id="rId4" Type="http://schemas.openxmlformats.org/officeDocument/2006/relationships/image" Target="../media/image4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8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hyperlink" Target="https://developers.google.com/machine-learning/crash-course/logistic-regression/calculating-a-probability" TargetMode="Externa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77.jpg"/><Relationship Id="rId4" Type="http://schemas.openxmlformats.org/officeDocument/2006/relationships/hyperlink" Target="https://www.youtube.com/watch?v=hSXFuypLukA" TargetMode="External"/><Relationship Id="rId5" Type="http://schemas.openxmlformats.org/officeDocument/2006/relationships/image" Target="../media/image5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65.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74.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57.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27.png"/><Relationship Id="rId4" Type="http://schemas.openxmlformats.org/officeDocument/2006/relationships/hyperlink" Target="http://scikit-learn.org/stable/modules/classes.html#module-sklearn.datase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6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gif"/><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7.png"/><Relationship Id="rId4" Type="http://schemas.openxmlformats.org/officeDocument/2006/relationships/image" Target="../media/image2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6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72.jpg"/><Relationship Id="rId4" Type="http://schemas.openxmlformats.org/officeDocument/2006/relationships/image" Target="../media/image71.jpg"/><Relationship Id="rId5" Type="http://schemas.openxmlformats.org/officeDocument/2006/relationships/hyperlink" Target="https://en.wikipedia.org/wiki/Precision_and_recal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hyperlink" Target="http://scikit-learn.org/stable/modules/generated/sklearn.linear_model.LogisticRegression.html" TargetMode="External"/><Relationship Id="rId4" Type="http://schemas.openxmlformats.org/officeDocument/2006/relationships/image" Target="../media/image48.jpg"/><Relationship Id="rId5" Type="http://schemas.openxmlformats.org/officeDocument/2006/relationships/image" Target="../media/image8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8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gif"/><Relationship Id="rId4" Type="http://schemas.openxmlformats.org/officeDocument/2006/relationships/image" Target="../media/image8.gi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76.jpg"/><Relationship Id="rId4" Type="http://schemas.openxmlformats.org/officeDocument/2006/relationships/image" Target="../media/image8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7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49"/>
          <p:cNvSpPr txBox="1"/>
          <p:nvPr>
            <p:ph type="ctrTitle"/>
          </p:nvPr>
        </p:nvSpPr>
        <p:spPr>
          <a:xfrm>
            <a:off x="304800" y="2038350"/>
            <a:ext cx="8520600" cy="20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1A1A1A"/>
              </a:buClr>
              <a:buSzPts val="5200"/>
              <a:buFont typeface="Arial"/>
              <a:buNone/>
            </a:pPr>
            <a:r>
              <a:rPr b="1" i="0" lang="en" sz="3600" u="none" cap="none" strike="noStrike">
                <a:solidFill>
                  <a:srgbClr val="222222"/>
                </a:solidFill>
                <a:highlight>
                  <a:srgbClr val="FFFFFF"/>
                </a:highlight>
                <a:latin typeface="Arial"/>
                <a:ea typeface="Arial"/>
                <a:cs typeface="Arial"/>
                <a:sym typeface="Arial"/>
              </a:rPr>
              <a:t>手把手</a:t>
            </a:r>
            <a:r>
              <a:rPr b="1" lang="en" sz="3600">
                <a:solidFill>
                  <a:srgbClr val="222222"/>
                </a:solidFill>
                <a:highlight>
                  <a:srgbClr val="FFFFFF"/>
                </a:highlight>
              </a:rPr>
              <a:t>的機器學習（上）</a:t>
            </a:r>
            <a:endParaRPr b="1" sz="3600">
              <a:solidFill>
                <a:srgbClr val="222222"/>
              </a:solidFill>
              <a:highlight>
                <a:srgbClr val="FFFFFF"/>
              </a:highlight>
            </a:endParaRPr>
          </a:p>
          <a:p>
            <a:pPr indent="0" lvl="0" marL="0" rtl="0" algn="ctr">
              <a:lnSpc>
                <a:spcPct val="100000"/>
              </a:lnSpc>
              <a:spcBef>
                <a:spcPts val="0"/>
              </a:spcBef>
              <a:spcAft>
                <a:spcPts val="0"/>
              </a:spcAft>
              <a:buClr>
                <a:schemeClr val="dk1"/>
              </a:buClr>
              <a:buSzPts val="1100"/>
              <a:buFont typeface="Arial"/>
              <a:buNone/>
            </a:pPr>
            <a:r>
              <a:rPr b="1" lang="en" sz="2400">
                <a:solidFill>
                  <a:srgbClr val="999999"/>
                </a:solidFill>
                <a:latin typeface="Roboto"/>
                <a:ea typeface="Roboto"/>
                <a:cs typeface="Roboto"/>
                <a:sym typeface="Roboto"/>
              </a:rPr>
              <a:t>講者：孫曉恩</a:t>
            </a:r>
            <a:endParaRPr b="1" sz="3600">
              <a:solidFill>
                <a:srgbClr val="222222"/>
              </a:solidFill>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8"/>
          <p:cNvSpPr/>
          <p:nvPr/>
        </p:nvSpPr>
        <p:spPr>
          <a:xfrm>
            <a:off x="1300" y="0"/>
            <a:ext cx="2809200" cy="5143500"/>
          </a:xfrm>
          <a:prstGeom prst="rect">
            <a:avLst/>
          </a:prstGeom>
          <a:solidFill>
            <a:srgbClr val="56BAD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8"/>
          <p:cNvSpPr txBox="1"/>
          <p:nvPr>
            <p:ph idx="4294967295" type="title"/>
          </p:nvPr>
        </p:nvSpPr>
        <p:spPr>
          <a:xfrm>
            <a:off x="374300" y="165950"/>
            <a:ext cx="2218200" cy="852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en" sz="3600">
                <a:solidFill>
                  <a:srgbClr val="FFFFFF"/>
                </a:solidFill>
              </a:rPr>
              <a:t>OUTLINE </a:t>
            </a:r>
            <a:endParaRPr b="1" sz="3600">
              <a:solidFill>
                <a:srgbClr val="FFFFFF"/>
              </a:solidFill>
            </a:endParaRPr>
          </a:p>
        </p:txBody>
      </p:sp>
      <p:pic>
        <p:nvPicPr>
          <p:cNvPr id="302" name="Google Shape;302;p58"/>
          <p:cNvPicPr preferRelativeResize="0"/>
          <p:nvPr/>
        </p:nvPicPr>
        <p:blipFill rotWithShape="1">
          <a:blip r:embed="rId3">
            <a:alphaModFix/>
          </a:blip>
          <a:srcRect b="0" l="0" r="0" t="0"/>
          <a:stretch/>
        </p:blipFill>
        <p:spPr>
          <a:xfrm>
            <a:off x="3602475" y="1317777"/>
            <a:ext cx="429900" cy="429900"/>
          </a:xfrm>
          <a:prstGeom prst="rect">
            <a:avLst/>
          </a:prstGeom>
          <a:noFill/>
          <a:ln>
            <a:noFill/>
          </a:ln>
        </p:spPr>
      </p:pic>
      <p:pic>
        <p:nvPicPr>
          <p:cNvPr id="303" name="Google Shape;303;p58"/>
          <p:cNvPicPr preferRelativeResize="0"/>
          <p:nvPr/>
        </p:nvPicPr>
        <p:blipFill rotWithShape="1">
          <a:blip r:embed="rId4">
            <a:alphaModFix/>
          </a:blip>
          <a:srcRect b="0" l="0" r="0" t="0"/>
          <a:stretch/>
        </p:blipFill>
        <p:spPr>
          <a:xfrm>
            <a:off x="3602476" y="287987"/>
            <a:ext cx="429900" cy="429900"/>
          </a:xfrm>
          <a:prstGeom prst="rect">
            <a:avLst/>
          </a:prstGeom>
          <a:noFill/>
          <a:ln>
            <a:noFill/>
          </a:ln>
        </p:spPr>
      </p:pic>
      <p:pic>
        <p:nvPicPr>
          <p:cNvPr id="304" name="Google Shape;304;p58"/>
          <p:cNvPicPr preferRelativeResize="0"/>
          <p:nvPr/>
        </p:nvPicPr>
        <p:blipFill rotWithShape="1">
          <a:blip r:embed="rId5">
            <a:alphaModFix/>
          </a:blip>
          <a:srcRect b="0" l="0" r="0" t="0"/>
          <a:stretch/>
        </p:blipFill>
        <p:spPr>
          <a:xfrm>
            <a:off x="3602477" y="2454030"/>
            <a:ext cx="429900" cy="429900"/>
          </a:xfrm>
          <a:prstGeom prst="rect">
            <a:avLst/>
          </a:prstGeom>
          <a:noFill/>
          <a:ln>
            <a:noFill/>
          </a:ln>
        </p:spPr>
      </p:pic>
      <p:sp>
        <p:nvSpPr>
          <p:cNvPr id="305" name="Google Shape;305;p58"/>
          <p:cNvSpPr txBox="1"/>
          <p:nvPr/>
        </p:nvSpPr>
        <p:spPr>
          <a:xfrm>
            <a:off x="4208863" y="1141975"/>
            <a:ext cx="36498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Environment</a:t>
            </a:r>
            <a:endParaRPr b="1" i="0" sz="3600" u="none" cap="none" strike="noStrike">
              <a:solidFill>
                <a:srgbClr val="000000"/>
              </a:solidFill>
              <a:latin typeface="Arial"/>
              <a:ea typeface="Arial"/>
              <a:cs typeface="Arial"/>
              <a:sym typeface="Arial"/>
            </a:endParaRPr>
          </a:p>
        </p:txBody>
      </p:sp>
      <p:sp>
        <p:nvSpPr>
          <p:cNvPr id="306" name="Google Shape;306;p58"/>
          <p:cNvSpPr txBox="1"/>
          <p:nvPr/>
        </p:nvSpPr>
        <p:spPr>
          <a:xfrm>
            <a:off x="4208863" y="144133"/>
            <a:ext cx="36498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Framework</a:t>
            </a:r>
            <a:endParaRPr b="1" i="0" sz="3600" u="none" cap="none" strike="noStrike">
              <a:solidFill>
                <a:srgbClr val="000000"/>
              </a:solidFill>
              <a:latin typeface="Arial"/>
              <a:ea typeface="Arial"/>
              <a:cs typeface="Arial"/>
              <a:sym typeface="Arial"/>
            </a:endParaRPr>
          </a:p>
        </p:txBody>
      </p:sp>
      <p:sp>
        <p:nvSpPr>
          <p:cNvPr id="307" name="Google Shape;307;p58"/>
          <p:cNvSpPr txBox="1"/>
          <p:nvPr/>
        </p:nvSpPr>
        <p:spPr>
          <a:xfrm>
            <a:off x="4208863" y="2278236"/>
            <a:ext cx="3649800" cy="7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Arial"/>
                <a:ea typeface="Arial"/>
                <a:cs typeface="Arial"/>
                <a:sym typeface="Arial"/>
              </a:rPr>
              <a:t>Example</a:t>
            </a:r>
            <a:endParaRPr b="1" i="0" sz="3600" u="none" cap="none" strike="noStrike">
              <a:solidFill>
                <a:srgbClr val="000000"/>
              </a:solidFill>
              <a:latin typeface="Arial"/>
              <a:ea typeface="Arial"/>
              <a:cs typeface="Arial"/>
              <a:sym typeface="Arial"/>
            </a:endParaRPr>
          </a:p>
        </p:txBody>
      </p:sp>
      <p:cxnSp>
        <p:nvCxnSpPr>
          <p:cNvPr id="308" name="Google Shape;308;p58"/>
          <p:cNvCxnSpPr/>
          <p:nvPr/>
        </p:nvCxnSpPr>
        <p:spPr>
          <a:xfrm>
            <a:off x="4185490" y="247700"/>
            <a:ext cx="0" cy="2989800"/>
          </a:xfrm>
          <a:prstGeom prst="straightConnector1">
            <a:avLst/>
          </a:prstGeom>
          <a:noFill/>
          <a:ln cap="flat" cmpd="sng" w="28575">
            <a:solidFill>
              <a:srgbClr val="000000"/>
            </a:solidFill>
            <a:prstDash val="solid"/>
            <a:round/>
            <a:headEnd len="sm" w="sm" type="none"/>
            <a:tailEnd len="sm" w="sm" type="none"/>
          </a:ln>
        </p:spPr>
      </p:cxnSp>
      <p:cxnSp>
        <p:nvCxnSpPr>
          <p:cNvPr id="309" name="Google Shape;309;p58"/>
          <p:cNvCxnSpPr/>
          <p:nvPr/>
        </p:nvCxnSpPr>
        <p:spPr>
          <a:xfrm>
            <a:off x="4185500" y="3287800"/>
            <a:ext cx="0" cy="1350300"/>
          </a:xfrm>
          <a:prstGeom prst="straightConnector1">
            <a:avLst/>
          </a:prstGeom>
          <a:noFill/>
          <a:ln cap="flat" cmpd="sng" w="28575">
            <a:solidFill>
              <a:srgbClr val="999999"/>
            </a:solidFill>
            <a:prstDash val="solid"/>
            <a:round/>
            <a:headEnd len="sm" w="sm" type="none"/>
            <a:tailEnd len="sm" w="sm" type="none"/>
          </a:ln>
        </p:spPr>
      </p:cxnSp>
      <p:sp>
        <p:nvSpPr>
          <p:cNvPr id="310" name="Google Shape;310;p58"/>
          <p:cNvSpPr txBox="1"/>
          <p:nvPr/>
        </p:nvSpPr>
        <p:spPr>
          <a:xfrm>
            <a:off x="4322575" y="3398750"/>
            <a:ext cx="4499100" cy="4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999999"/>
                </a:solidFill>
                <a:latin typeface="Arial"/>
                <a:ea typeface="Arial"/>
                <a:cs typeface="Arial"/>
                <a:sym typeface="Arial"/>
              </a:rPr>
              <a:t>1.Boston House Predict</a:t>
            </a:r>
            <a:endParaRPr b="1" i="0" sz="3000" u="none" cap="none" strike="noStrike">
              <a:solidFill>
                <a:srgbClr val="999999"/>
              </a:solidFill>
              <a:latin typeface="Arial"/>
              <a:ea typeface="Arial"/>
              <a:cs typeface="Arial"/>
              <a:sym typeface="Arial"/>
            </a:endParaRPr>
          </a:p>
        </p:txBody>
      </p:sp>
      <p:sp>
        <p:nvSpPr>
          <p:cNvPr id="311" name="Google Shape;311;p58"/>
          <p:cNvSpPr txBox="1"/>
          <p:nvPr/>
        </p:nvSpPr>
        <p:spPr>
          <a:xfrm>
            <a:off x="4322575" y="3918300"/>
            <a:ext cx="4271100" cy="429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999999"/>
                </a:solidFill>
                <a:latin typeface="Arial"/>
                <a:ea typeface="Arial"/>
                <a:cs typeface="Arial"/>
                <a:sym typeface="Arial"/>
              </a:rPr>
              <a:t>2.Iris Classification</a:t>
            </a:r>
            <a:endParaRPr b="1" i="0" sz="3000" u="none" cap="none" strike="noStrike">
              <a:solidFill>
                <a:srgbClr val="999999"/>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9"/>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317" name="Google Shape;317;p59"/>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7BE68"/>
                </a:solidFill>
                <a:latin typeface="Roboto"/>
                <a:ea typeface="Roboto"/>
                <a:cs typeface="Roboto"/>
                <a:sym typeface="Roboto"/>
              </a:rPr>
              <a:t>Framework</a:t>
            </a:r>
            <a:endParaRPr b="1" i="0" sz="3000" u="none" cap="none" strike="noStrike">
              <a:solidFill>
                <a:srgbClr val="A5A5A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Arial"/>
              <a:ea typeface="Arial"/>
              <a:cs typeface="Arial"/>
              <a:sym typeface="Arial"/>
            </a:endParaRPr>
          </a:p>
        </p:txBody>
      </p:sp>
      <p:sp>
        <p:nvSpPr>
          <p:cNvPr id="318" name="Google Shape;318;p59"/>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A5A5A5"/>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60"/>
          <p:cNvSpPr txBox="1"/>
          <p:nvPr>
            <p:ph type="title"/>
          </p:nvPr>
        </p:nvSpPr>
        <p:spPr>
          <a:xfrm>
            <a:off x="406975" y="582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lang="en">
                <a:solidFill>
                  <a:srgbClr val="56BADC"/>
                </a:solidFill>
              </a:rPr>
              <a:t>Deeper into Machine Learning</a:t>
            </a:r>
            <a:endParaRPr>
              <a:solidFill>
                <a:srgbClr val="56BADC"/>
              </a:solidFill>
            </a:endParaRPr>
          </a:p>
        </p:txBody>
      </p:sp>
      <p:sp>
        <p:nvSpPr>
          <p:cNvPr id="325" name="Google Shape;325;p60"/>
          <p:cNvSpPr txBox="1"/>
          <p:nvPr/>
        </p:nvSpPr>
        <p:spPr>
          <a:xfrm>
            <a:off x="713872" y="2877217"/>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Programmer</a:t>
            </a:r>
            <a:endParaRPr b="0" i="0" sz="1400" u="none" cap="none" strike="noStrike">
              <a:solidFill>
                <a:srgbClr val="000000"/>
              </a:solidFill>
              <a:latin typeface="Arial"/>
              <a:ea typeface="Arial"/>
              <a:cs typeface="Arial"/>
              <a:sym typeface="Arial"/>
            </a:endParaRPr>
          </a:p>
        </p:txBody>
      </p:sp>
      <p:sp>
        <p:nvSpPr>
          <p:cNvPr id="326" name="Google Shape;326;p60"/>
          <p:cNvSpPr txBox="1"/>
          <p:nvPr/>
        </p:nvSpPr>
        <p:spPr>
          <a:xfrm>
            <a:off x="2671009" y="2877217"/>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Program</a:t>
            </a:r>
            <a:endParaRPr b="0" i="0" sz="1400" u="none" cap="none" strike="noStrike">
              <a:solidFill>
                <a:srgbClr val="000000"/>
              </a:solidFill>
              <a:latin typeface="Arial"/>
              <a:ea typeface="Arial"/>
              <a:cs typeface="Arial"/>
              <a:sym typeface="Arial"/>
            </a:endParaRPr>
          </a:p>
        </p:txBody>
      </p:sp>
      <p:sp>
        <p:nvSpPr>
          <p:cNvPr id="327" name="Google Shape;327;p60"/>
          <p:cNvSpPr txBox="1"/>
          <p:nvPr/>
        </p:nvSpPr>
        <p:spPr>
          <a:xfrm>
            <a:off x="4855409" y="2877217"/>
            <a:ext cx="1417200" cy="338700"/>
          </a:xfrm>
          <a:prstGeom prst="rect">
            <a:avLst/>
          </a:prstGeom>
          <a:solidFill>
            <a:srgbClr val="FFFFFF"/>
          </a:solidFill>
          <a:ln cap="flat" cmpd="sng" w="254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Computer</a:t>
            </a:r>
            <a:endParaRPr b="0" i="0" sz="1400" u="none" cap="none" strike="noStrike">
              <a:solidFill>
                <a:srgbClr val="000000"/>
              </a:solidFill>
              <a:latin typeface="Arial"/>
              <a:ea typeface="Arial"/>
              <a:cs typeface="Arial"/>
              <a:sym typeface="Arial"/>
            </a:endParaRPr>
          </a:p>
        </p:txBody>
      </p:sp>
      <p:sp>
        <p:nvSpPr>
          <p:cNvPr id="328" name="Google Shape;328;p60"/>
          <p:cNvSpPr txBox="1"/>
          <p:nvPr/>
        </p:nvSpPr>
        <p:spPr>
          <a:xfrm>
            <a:off x="6978801" y="2877217"/>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Outputs</a:t>
            </a:r>
            <a:endParaRPr b="0" i="0" sz="1400" u="none" cap="none" strike="noStrike">
              <a:solidFill>
                <a:srgbClr val="000000"/>
              </a:solidFill>
              <a:latin typeface="Arial"/>
              <a:ea typeface="Arial"/>
              <a:cs typeface="Arial"/>
              <a:sym typeface="Arial"/>
            </a:endParaRPr>
          </a:p>
        </p:txBody>
      </p:sp>
      <p:sp>
        <p:nvSpPr>
          <p:cNvPr id="329" name="Google Shape;329;p60"/>
          <p:cNvSpPr txBox="1"/>
          <p:nvPr/>
        </p:nvSpPr>
        <p:spPr>
          <a:xfrm>
            <a:off x="1563010" y="1902992"/>
            <a:ext cx="170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Inputs (observations)</a:t>
            </a:r>
            <a:endParaRPr b="0" i="0" sz="1400" u="none" cap="none" strike="noStrike">
              <a:solidFill>
                <a:srgbClr val="000000"/>
              </a:solidFill>
              <a:latin typeface="Arial"/>
              <a:ea typeface="Arial"/>
              <a:cs typeface="Arial"/>
              <a:sym typeface="Arial"/>
            </a:endParaRPr>
          </a:p>
        </p:txBody>
      </p:sp>
      <p:cxnSp>
        <p:nvCxnSpPr>
          <p:cNvPr id="330" name="Google Shape;330;p60"/>
          <p:cNvCxnSpPr>
            <a:stCxn id="325" idx="2"/>
            <a:endCxn id="328" idx="2"/>
          </p:cNvCxnSpPr>
          <p:nvPr/>
        </p:nvCxnSpPr>
        <p:spPr>
          <a:xfrm flipH="1" rot="-5400000">
            <a:off x="4554622" y="83767"/>
            <a:ext cx="600" cy="6264900"/>
          </a:xfrm>
          <a:prstGeom prst="bentConnector3">
            <a:avLst>
              <a:gd fmla="val 39687500" name="adj1"/>
            </a:avLst>
          </a:prstGeom>
          <a:noFill/>
          <a:ln cap="flat" cmpd="sng" w="25400">
            <a:solidFill>
              <a:srgbClr val="000000"/>
            </a:solidFill>
            <a:prstDash val="solid"/>
            <a:round/>
            <a:headEnd len="lg" w="lg" type="triangle"/>
            <a:tailEnd len="sm" w="sm" type="none"/>
          </a:ln>
        </p:spPr>
      </p:cxnSp>
      <p:cxnSp>
        <p:nvCxnSpPr>
          <p:cNvPr id="331" name="Google Shape;331;p60"/>
          <p:cNvCxnSpPr>
            <a:stCxn id="325" idx="0"/>
            <a:endCxn id="329" idx="2"/>
          </p:cNvCxnSpPr>
          <p:nvPr/>
        </p:nvCxnSpPr>
        <p:spPr>
          <a:xfrm flipH="1" rot="10800000">
            <a:off x="1422472" y="2487817"/>
            <a:ext cx="994500" cy="389400"/>
          </a:xfrm>
          <a:prstGeom prst="straightConnector1">
            <a:avLst/>
          </a:prstGeom>
          <a:noFill/>
          <a:ln cap="flat" cmpd="sng" w="25400">
            <a:solidFill>
              <a:srgbClr val="000000"/>
            </a:solidFill>
            <a:prstDash val="solid"/>
            <a:round/>
            <a:headEnd len="lg" w="lg" type="triangle"/>
            <a:tailEnd len="sm" w="sm" type="none"/>
          </a:ln>
        </p:spPr>
      </p:cxnSp>
      <p:cxnSp>
        <p:nvCxnSpPr>
          <p:cNvPr id="332" name="Google Shape;332;p60"/>
          <p:cNvCxnSpPr>
            <a:stCxn id="326" idx="0"/>
            <a:endCxn id="329" idx="2"/>
          </p:cNvCxnSpPr>
          <p:nvPr/>
        </p:nvCxnSpPr>
        <p:spPr>
          <a:xfrm rot="10800000">
            <a:off x="2416909" y="2487817"/>
            <a:ext cx="962700" cy="389400"/>
          </a:xfrm>
          <a:prstGeom prst="straightConnector1">
            <a:avLst/>
          </a:prstGeom>
          <a:noFill/>
          <a:ln cap="flat" cmpd="sng" w="25400">
            <a:solidFill>
              <a:srgbClr val="000000"/>
            </a:solidFill>
            <a:prstDash val="solid"/>
            <a:round/>
            <a:headEnd len="lg" w="lg" type="triangle"/>
            <a:tailEnd len="sm" w="sm" type="none"/>
          </a:ln>
        </p:spPr>
      </p:cxnSp>
      <p:cxnSp>
        <p:nvCxnSpPr>
          <p:cNvPr id="333" name="Google Shape;333;p60"/>
          <p:cNvCxnSpPr/>
          <p:nvPr/>
        </p:nvCxnSpPr>
        <p:spPr>
          <a:xfrm rot="10800000">
            <a:off x="3940956" y="3046494"/>
            <a:ext cx="767400" cy="0"/>
          </a:xfrm>
          <a:prstGeom prst="straightConnector1">
            <a:avLst/>
          </a:prstGeom>
          <a:noFill/>
          <a:ln cap="flat" cmpd="sng" w="25400">
            <a:solidFill>
              <a:srgbClr val="000000"/>
            </a:solidFill>
            <a:prstDash val="solid"/>
            <a:round/>
            <a:headEnd len="lg" w="lg" type="triangle"/>
            <a:tailEnd len="sm" w="sm" type="none"/>
          </a:ln>
        </p:spPr>
      </p:cxnSp>
      <p:cxnSp>
        <p:nvCxnSpPr>
          <p:cNvPr id="334" name="Google Shape;334;p60"/>
          <p:cNvCxnSpPr/>
          <p:nvPr/>
        </p:nvCxnSpPr>
        <p:spPr>
          <a:xfrm rot="10800000">
            <a:off x="6454704" y="3065041"/>
            <a:ext cx="767400" cy="0"/>
          </a:xfrm>
          <a:prstGeom prst="straightConnector1">
            <a:avLst/>
          </a:prstGeom>
          <a:noFill/>
          <a:ln cap="flat" cmpd="sng" w="25400">
            <a:solidFill>
              <a:srgbClr val="000000"/>
            </a:solidFill>
            <a:prstDash val="solid"/>
            <a:round/>
            <a:headEnd len="lg" w="lg" type="triangle"/>
            <a:tailEnd len="sm" w="sm" type="none"/>
          </a:ln>
        </p:spPr>
      </p:cxnSp>
      <p:sp>
        <p:nvSpPr>
          <p:cNvPr id="335" name="Google Shape;335;p60"/>
          <p:cNvSpPr txBox="1"/>
          <p:nvPr/>
        </p:nvSpPr>
        <p:spPr>
          <a:xfrm>
            <a:off x="2493481" y="957681"/>
            <a:ext cx="38181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Helvetica Neue Light"/>
                <a:ea typeface="Helvetica Neue Light"/>
                <a:cs typeface="Helvetica Neue Light"/>
                <a:sym typeface="Helvetica Neue Light"/>
              </a:rPr>
              <a:t>“Traditional” programming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61"/>
          <p:cNvSpPr txBox="1"/>
          <p:nvPr>
            <p:ph type="title"/>
          </p:nvPr>
        </p:nvSpPr>
        <p:spPr>
          <a:xfrm>
            <a:off x="406975" y="582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lang="en">
                <a:solidFill>
                  <a:srgbClr val="56BADC"/>
                </a:solidFill>
              </a:rPr>
              <a:t>Deeper into Machine Learning</a:t>
            </a:r>
            <a:endParaRPr>
              <a:solidFill>
                <a:srgbClr val="56BADC"/>
              </a:solidFill>
            </a:endParaRPr>
          </a:p>
        </p:txBody>
      </p:sp>
      <p:sp>
        <p:nvSpPr>
          <p:cNvPr id="342" name="Google Shape;342;p61"/>
          <p:cNvSpPr txBox="1"/>
          <p:nvPr/>
        </p:nvSpPr>
        <p:spPr>
          <a:xfrm>
            <a:off x="2662940" y="1094241"/>
            <a:ext cx="38181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Helvetica Neue Light"/>
                <a:ea typeface="Helvetica Neue Light"/>
                <a:cs typeface="Helvetica Neue Light"/>
                <a:sym typeface="Helvetica Neue Light"/>
              </a:rPr>
              <a:t>Machine Learning</a:t>
            </a:r>
            <a:endParaRPr b="0" i="0" sz="1400" u="none" cap="none" strike="noStrike">
              <a:solidFill>
                <a:srgbClr val="000000"/>
              </a:solidFill>
              <a:latin typeface="Arial"/>
              <a:ea typeface="Arial"/>
              <a:cs typeface="Arial"/>
              <a:sym typeface="Arial"/>
            </a:endParaRPr>
          </a:p>
        </p:txBody>
      </p:sp>
      <p:sp>
        <p:nvSpPr>
          <p:cNvPr id="343" name="Google Shape;343;p61"/>
          <p:cNvSpPr txBox="1"/>
          <p:nvPr/>
        </p:nvSpPr>
        <p:spPr>
          <a:xfrm>
            <a:off x="1986775" y="3348292"/>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Outputs</a:t>
            </a:r>
            <a:endParaRPr b="0" i="0" sz="1400" u="none" cap="none" strike="noStrike">
              <a:solidFill>
                <a:srgbClr val="000000"/>
              </a:solidFill>
              <a:latin typeface="Arial"/>
              <a:ea typeface="Arial"/>
              <a:cs typeface="Arial"/>
              <a:sym typeface="Arial"/>
            </a:endParaRPr>
          </a:p>
        </p:txBody>
      </p:sp>
      <p:sp>
        <p:nvSpPr>
          <p:cNvPr id="344" name="Google Shape;344;p61"/>
          <p:cNvSpPr txBox="1"/>
          <p:nvPr/>
        </p:nvSpPr>
        <p:spPr>
          <a:xfrm>
            <a:off x="1841303" y="2307225"/>
            <a:ext cx="17079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Inputs (observations)</a:t>
            </a:r>
            <a:endParaRPr b="0" i="0" sz="1400" u="none" cap="none" strike="noStrike">
              <a:solidFill>
                <a:srgbClr val="000000"/>
              </a:solidFill>
              <a:latin typeface="Arial"/>
              <a:ea typeface="Arial"/>
              <a:cs typeface="Arial"/>
              <a:sym typeface="Arial"/>
            </a:endParaRPr>
          </a:p>
        </p:txBody>
      </p:sp>
      <p:sp>
        <p:nvSpPr>
          <p:cNvPr id="345" name="Google Shape;345;p61"/>
          <p:cNvSpPr txBox="1"/>
          <p:nvPr/>
        </p:nvSpPr>
        <p:spPr>
          <a:xfrm>
            <a:off x="3890440" y="2932105"/>
            <a:ext cx="1417200" cy="338700"/>
          </a:xfrm>
          <a:prstGeom prst="rect">
            <a:avLst/>
          </a:prstGeom>
          <a:solidFill>
            <a:srgbClr val="FFFFFF"/>
          </a:solidFill>
          <a:ln cap="flat" cmpd="sng" w="25400">
            <a:solidFill>
              <a:srgbClr val="C0504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Computer</a:t>
            </a:r>
            <a:endParaRPr b="0" i="0" sz="1400" u="none" cap="none" strike="noStrike">
              <a:solidFill>
                <a:srgbClr val="000000"/>
              </a:solidFill>
              <a:latin typeface="Arial"/>
              <a:ea typeface="Arial"/>
              <a:cs typeface="Arial"/>
              <a:sym typeface="Arial"/>
            </a:endParaRPr>
          </a:p>
        </p:txBody>
      </p:sp>
      <p:sp>
        <p:nvSpPr>
          <p:cNvPr id="346" name="Google Shape;346;p61"/>
          <p:cNvSpPr txBox="1"/>
          <p:nvPr/>
        </p:nvSpPr>
        <p:spPr>
          <a:xfrm>
            <a:off x="6190295" y="2892001"/>
            <a:ext cx="1417200" cy="3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Helvetica Neue Light"/>
                <a:ea typeface="Helvetica Neue Light"/>
                <a:cs typeface="Helvetica Neue Light"/>
                <a:sym typeface="Helvetica Neue Light"/>
              </a:rPr>
              <a:t>Program</a:t>
            </a:r>
            <a:endParaRPr b="0" i="0" sz="1400" u="none" cap="none" strike="noStrike">
              <a:solidFill>
                <a:srgbClr val="000000"/>
              </a:solidFill>
              <a:latin typeface="Arial"/>
              <a:ea typeface="Arial"/>
              <a:cs typeface="Arial"/>
              <a:sym typeface="Arial"/>
            </a:endParaRPr>
          </a:p>
        </p:txBody>
      </p:sp>
      <p:cxnSp>
        <p:nvCxnSpPr>
          <p:cNvPr id="347" name="Google Shape;347;p61"/>
          <p:cNvCxnSpPr>
            <a:endCxn id="344" idx="2"/>
          </p:cNvCxnSpPr>
          <p:nvPr/>
        </p:nvCxnSpPr>
        <p:spPr>
          <a:xfrm rot="10800000">
            <a:off x="2695253" y="2891925"/>
            <a:ext cx="1101600" cy="141600"/>
          </a:xfrm>
          <a:prstGeom prst="straightConnector1">
            <a:avLst/>
          </a:prstGeom>
          <a:noFill/>
          <a:ln cap="flat" cmpd="sng" w="25400">
            <a:solidFill>
              <a:srgbClr val="000000"/>
            </a:solidFill>
            <a:prstDash val="solid"/>
            <a:round/>
            <a:headEnd len="lg" w="lg" type="triangle"/>
            <a:tailEnd len="sm" w="sm" type="none"/>
          </a:ln>
        </p:spPr>
      </p:cxnSp>
      <p:cxnSp>
        <p:nvCxnSpPr>
          <p:cNvPr id="348" name="Google Shape;348;p61"/>
          <p:cNvCxnSpPr>
            <a:endCxn id="343" idx="0"/>
          </p:cNvCxnSpPr>
          <p:nvPr/>
        </p:nvCxnSpPr>
        <p:spPr>
          <a:xfrm flipH="1">
            <a:off x="2695375" y="3185992"/>
            <a:ext cx="1101600" cy="162300"/>
          </a:xfrm>
          <a:prstGeom prst="straightConnector1">
            <a:avLst/>
          </a:prstGeom>
          <a:noFill/>
          <a:ln cap="flat" cmpd="sng" w="25400">
            <a:solidFill>
              <a:srgbClr val="000000"/>
            </a:solidFill>
            <a:prstDash val="solid"/>
            <a:round/>
            <a:headEnd len="lg" w="lg" type="triangle"/>
            <a:tailEnd len="sm" w="sm" type="none"/>
          </a:ln>
        </p:spPr>
      </p:cxnSp>
      <p:cxnSp>
        <p:nvCxnSpPr>
          <p:cNvPr id="349" name="Google Shape;349;p61"/>
          <p:cNvCxnSpPr/>
          <p:nvPr/>
        </p:nvCxnSpPr>
        <p:spPr>
          <a:xfrm rot="10800000">
            <a:off x="5422895" y="3089519"/>
            <a:ext cx="767400" cy="0"/>
          </a:xfrm>
          <a:prstGeom prst="straightConnector1">
            <a:avLst/>
          </a:prstGeom>
          <a:noFill/>
          <a:ln cap="flat" cmpd="sng" w="25400">
            <a:solidFill>
              <a:srgbClr val="000000"/>
            </a:solidFill>
            <a:prstDash val="solid"/>
            <a:round/>
            <a:headEnd len="lg" w="lg" type="triangl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3" name="Shape 353"/>
        <p:cNvGrpSpPr/>
        <p:nvPr/>
      </p:nvGrpSpPr>
      <p:grpSpPr>
        <a:xfrm>
          <a:off x="0" y="0"/>
          <a:ext cx="0" cy="0"/>
          <a:chOff x="0" y="0"/>
          <a:chExt cx="0" cy="0"/>
        </a:xfrm>
      </p:grpSpPr>
      <p:sp>
        <p:nvSpPr>
          <p:cNvPr id="354" name="Google Shape;354;p62"/>
          <p:cNvSpPr txBox="1"/>
          <p:nvPr>
            <p:ph idx="1" type="body"/>
          </p:nvPr>
        </p:nvSpPr>
        <p:spPr>
          <a:xfrm>
            <a:off x="311700" y="93875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55" name="Google Shape;355;p6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b="1" lang="en">
                <a:solidFill>
                  <a:srgbClr val="000000"/>
                </a:solidFill>
                <a:latin typeface="Microsoft JhengHei"/>
                <a:ea typeface="Microsoft JhengHei"/>
                <a:cs typeface="Microsoft JhengHei"/>
                <a:sym typeface="Microsoft JhengHei"/>
              </a:rPr>
              <a:t>機器學習課程探討主題</a:t>
            </a:r>
            <a:endParaRPr/>
          </a:p>
        </p:txBody>
      </p:sp>
      <p:sp>
        <p:nvSpPr>
          <p:cNvPr id="356" name="Google Shape;356;p62"/>
          <p:cNvSpPr txBox="1"/>
          <p:nvPr/>
        </p:nvSpPr>
        <p:spPr>
          <a:xfrm>
            <a:off x="714650" y="1465425"/>
            <a:ext cx="7860000" cy="5985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icrosoft JhengHei"/>
                <a:ea typeface="Microsoft JhengHei"/>
                <a:cs typeface="Microsoft JhengHei"/>
                <a:sym typeface="Microsoft JhengHei"/>
              </a:rPr>
              <a:t>機器學習，是從大量資料內找出規律，並從中學習進而推論 </a:t>
            </a:r>
            <a:endParaRPr b="0" i="0" sz="1400" u="none" cap="none" strike="noStrike">
              <a:solidFill>
                <a:srgbClr val="000000"/>
              </a:solidFill>
              <a:latin typeface="Microsoft JhengHei"/>
              <a:ea typeface="Microsoft JhengHei"/>
              <a:cs typeface="Microsoft JhengHei"/>
              <a:sym typeface="Microsoft JhengHei"/>
            </a:endParaRPr>
          </a:p>
        </p:txBody>
      </p:sp>
      <p:sp>
        <p:nvSpPr>
          <p:cNvPr id="357" name="Google Shape;357;p62"/>
          <p:cNvSpPr/>
          <p:nvPr/>
        </p:nvSpPr>
        <p:spPr>
          <a:xfrm>
            <a:off x="714650" y="1102125"/>
            <a:ext cx="7872600" cy="3633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icrosoft JhengHei"/>
                <a:ea typeface="Microsoft JhengHei"/>
                <a:cs typeface="Microsoft JhengHei"/>
                <a:sym typeface="Microsoft JhengHei"/>
              </a:rPr>
              <a:t>瞭解如何從</a:t>
            </a:r>
            <a:r>
              <a:rPr b="1" i="0" lang="en" sz="1400" u="none" cap="none" strike="noStrike">
                <a:solidFill>
                  <a:schemeClr val="dk1"/>
                </a:solidFill>
                <a:latin typeface="Microsoft JhengHei"/>
                <a:ea typeface="Microsoft JhengHei"/>
                <a:cs typeface="Microsoft JhengHei"/>
                <a:sym typeface="Microsoft JhengHei"/>
              </a:rPr>
              <a:t>資料</a:t>
            </a:r>
            <a:r>
              <a:rPr b="1" i="0" lang="en" sz="1400" u="none" cap="none" strike="noStrike">
                <a:solidFill>
                  <a:srgbClr val="000000"/>
                </a:solidFill>
                <a:latin typeface="Microsoft JhengHei"/>
                <a:ea typeface="Microsoft JhengHei"/>
                <a:cs typeface="Microsoft JhengHei"/>
                <a:sym typeface="Microsoft JhengHei"/>
              </a:rPr>
              <a:t>學習 ( learnability )、近似 ( approximation )、泛化 ( generalization )</a:t>
            </a:r>
            <a:endParaRPr b="1" i="0" sz="1400" u="none" cap="none" strike="noStrike">
              <a:solidFill>
                <a:srgbClr val="000000"/>
              </a:solidFill>
              <a:latin typeface="Microsoft JhengHei"/>
              <a:ea typeface="Microsoft JhengHei"/>
              <a:cs typeface="Microsoft JhengHei"/>
              <a:sym typeface="Microsoft JhengHei"/>
            </a:endParaRPr>
          </a:p>
        </p:txBody>
      </p:sp>
      <p:sp>
        <p:nvSpPr>
          <p:cNvPr id="358" name="Google Shape;358;p62"/>
          <p:cNvSpPr txBox="1"/>
          <p:nvPr/>
        </p:nvSpPr>
        <p:spPr>
          <a:xfrm>
            <a:off x="714650" y="2416475"/>
            <a:ext cx="7860000" cy="5985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icrosoft JhengHei"/>
                <a:ea typeface="Microsoft JhengHei"/>
                <a:cs typeface="Microsoft JhengHei"/>
                <a:sym typeface="Microsoft JhengHei"/>
              </a:rPr>
              <a:t>透過簡易模型，先瞭解模型狀態，針對不好的地方，進行模型修正</a:t>
            </a:r>
            <a:endParaRPr b="0" i="0" sz="1400" u="none" cap="none" strike="noStrike">
              <a:solidFill>
                <a:srgbClr val="000000"/>
              </a:solidFill>
              <a:latin typeface="Microsoft JhengHei"/>
              <a:ea typeface="Microsoft JhengHei"/>
              <a:cs typeface="Microsoft JhengHei"/>
              <a:sym typeface="Microsoft JhengHei"/>
            </a:endParaRPr>
          </a:p>
        </p:txBody>
      </p:sp>
      <p:sp>
        <p:nvSpPr>
          <p:cNvPr id="359" name="Google Shape;359;p62"/>
          <p:cNvSpPr/>
          <p:nvPr/>
        </p:nvSpPr>
        <p:spPr>
          <a:xfrm>
            <a:off x="714650" y="2053175"/>
            <a:ext cx="7872600" cy="3633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icrosoft JhengHei"/>
                <a:ea typeface="Microsoft JhengHei"/>
                <a:cs typeface="Microsoft JhengHei"/>
                <a:sym typeface="Microsoft JhengHei"/>
              </a:rPr>
              <a:t>先用最簡易的模型為範例來說明</a:t>
            </a:r>
            <a:endParaRPr b="1" i="0" sz="1400" u="none" cap="none" strike="noStrike">
              <a:solidFill>
                <a:srgbClr val="000000"/>
              </a:solidFill>
              <a:latin typeface="Microsoft JhengHei"/>
              <a:ea typeface="Microsoft JhengHei"/>
              <a:cs typeface="Microsoft JhengHei"/>
              <a:sym typeface="Microsoft JhengHei"/>
            </a:endParaRPr>
          </a:p>
        </p:txBody>
      </p:sp>
      <p:sp>
        <p:nvSpPr>
          <p:cNvPr id="360" name="Google Shape;360;p62"/>
          <p:cNvSpPr txBox="1"/>
          <p:nvPr/>
        </p:nvSpPr>
        <p:spPr>
          <a:xfrm>
            <a:off x="714650" y="3367525"/>
            <a:ext cx="7860000" cy="598500"/>
          </a:xfrm>
          <a:prstGeom prst="rect">
            <a:avLst/>
          </a:prstGeom>
          <a:no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icrosoft JhengHei"/>
                <a:ea typeface="Microsoft JhengHei"/>
                <a:cs typeface="Microsoft JhengHei"/>
                <a:sym typeface="Microsoft JhengHei"/>
              </a:rPr>
              <a:t>探討overfitting與noise的問題，提供改善的方法</a:t>
            </a:r>
            <a:endParaRPr b="0" i="0" sz="1400" u="none" cap="none" strike="noStrike">
              <a:solidFill>
                <a:srgbClr val="000000"/>
              </a:solidFill>
              <a:latin typeface="Microsoft JhengHei"/>
              <a:ea typeface="Microsoft JhengHei"/>
              <a:cs typeface="Microsoft JhengHei"/>
              <a:sym typeface="Microsoft JhengHei"/>
            </a:endParaRPr>
          </a:p>
        </p:txBody>
      </p:sp>
      <p:sp>
        <p:nvSpPr>
          <p:cNvPr id="361" name="Google Shape;361;p62"/>
          <p:cNvSpPr/>
          <p:nvPr/>
        </p:nvSpPr>
        <p:spPr>
          <a:xfrm>
            <a:off x="714650" y="3004225"/>
            <a:ext cx="7872600" cy="363300"/>
          </a:xfrm>
          <a:prstGeom prst="rect">
            <a:avLst/>
          </a:prstGeom>
          <a:solidFill>
            <a:srgbClr val="FFD966"/>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icrosoft JhengHei"/>
                <a:ea typeface="Microsoft JhengHei"/>
                <a:cs typeface="Microsoft JhengHei"/>
                <a:sym typeface="Microsoft JhengHei"/>
              </a:rPr>
              <a:t>過度配適 ( Overfitting ) </a:t>
            </a:r>
            <a:r>
              <a:rPr b="1" i="0" lang="en" sz="1400" u="none" cap="none" strike="noStrike">
                <a:solidFill>
                  <a:schemeClr val="dk1"/>
                </a:solidFill>
                <a:latin typeface="Microsoft JhengHei"/>
                <a:ea typeface="Microsoft JhengHei"/>
                <a:cs typeface="Microsoft JhengHei"/>
                <a:sym typeface="Microsoft JhengHei"/>
              </a:rPr>
              <a:t>、</a:t>
            </a:r>
            <a:r>
              <a:rPr b="1" i="0" lang="en" sz="1400" u="none" cap="none" strike="noStrike">
                <a:solidFill>
                  <a:srgbClr val="000000"/>
                </a:solidFill>
                <a:latin typeface="Microsoft JhengHei"/>
                <a:ea typeface="Microsoft JhengHei"/>
                <a:cs typeface="Microsoft JhengHei"/>
                <a:sym typeface="Microsoft JhengHei"/>
              </a:rPr>
              <a:t> 雜訊 ( noise ) 的問題</a:t>
            </a:r>
            <a:endParaRPr b="1" i="0" sz="14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3"/>
          <p:cNvSpPr txBox="1"/>
          <p:nvPr>
            <p:ph type="title"/>
          </p:nvPr>
        </p:nvSpPr>
        <p:spPr>
          <a:xfrm>
            <a:off x="305275" y="157475"/>
            <a:ext cx="8819700" cy="57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1" lang="en">
                <a:solidFill>
                  <a:srgbClr val="56BADC"/>
                </a:solidFill>
              </a:rPr>
              <a:t>Framework</a:t>
            </a:r>
            <a:endParaRPr b="1">
              <a:solidFill>
                <a:srgbClr val="56BADC"/>
              </a:solidFill>
            </a:endParaRPr>
          </a:p>
        </p:txBody>
      </p:sp>
      <p:sp>
        <p:nvSpPr>
          <p:cNvPr id="368" name="Google Shape;368;p63"/>
          <p:cNvSpPr/>
          <p:nvPr/>
        </p:nvSpPr>
        <p:spPr>
          <a:xfrm>
            <a:off x="311700" y="14831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63"/>
          <p:cNvSpPr txBox="1"/>
          <p:nvPr/>
        </p:nvSpPr>
        <p:spPr>
          <a:xfrm>
            <a:off x="318875"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434343"/>
                </a:solidFill>
                <a:latin typeface="Arial"/>
                <a:ea typeface="Arial"/>
                <a:cs typeface="Arial"/>
                <a:sym typeface="Arial"/>
              </a:rPr>
              <a:t>Which is beer ?</a:t>
            </a:r>
            <a:endParaRPr b="1" i="1" sz="1400" u="none" cap="none" strike="noStrike">
              <a:solidFill>
                <a:srgbClr val="434343"/>
              </a:solidFill>
              <a:latin typeface="Arial"/>
              <a:ea typeface="Arial"/>
              <a:cs typeface="Arial"/>
              <a:sym typeface="Arial"/>
            </a:endParaRPr>
          </a:p>
        </p:txBody>
      </p:sp>
      <p:sp>
        <p:nvSpPr>
          <p:cNvPr id="370" name="Google Shape;370;p63"/>
          <p:cNvSpPr txBox="1"/>
          <p:nvPr/>
        </p:nvSpPr>
        <p:spPr>
          <a:xfrm>
            <a:off x="3547700" y="3162800"/>
            <a:ext cx="1760100" cy="78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434343"/>
                </a:solidFill>
                <a:latin typeface="Arial"/>
                <a:ea typeface="Arial"/>
                <a:cs typeface="Arial"/>
                <a:sym typeface="Arial"/>
              </a:rPr>
              <a:t>yellow is beer!</a:t>
            </a:r>
            <a:endParaRPr b="1" i="1" sz="1400" u="none" cap="none" strike="noStrike">
              <a:solidFill>
                <a:srgbClr val="43434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434343"/>
                </a:solidFill>
                <a:latin typeface="Arial"/>
                <a:ea typeface="Arial"/>
                <a:cs typeface="Arial"/>
                <a:sym typeface="Arial"/>
              </a:rPr>
              <a:t>wine is stronger!</a:t>
            </a:r>
            <a:endParaRPr b="1" i="1" sz="1400" u="none" cap="none" strike="noStrike">
              <a:solidFill>
                <a:srgbClr val="434343"/>
              </a:solidFill>
              <a:latin typeface="Arial"/>
              <a:ea typeface="Arial"/>
              <a:cs typeface="Arial"/>
              <a:sym typeface="Arial"/>
            </a:endParaRPr>
          </a:p>
        </p:txBody>
      </p:sp>
      <p:sp>
        <p:nvSpPr>
          <p:cNvPr id="371" name="Google Shape;371;p63"/>
          <p:cNvSpPr txBox="1"/>
          <p:nvPr/>
        </p:nvSpPr>
        <p:spPr>
          <a:xfrm>
            <a:off x="2030000"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434343"/>
                </a:solidFill>
                <a:latin typeface="Arial"/>
                <a:ea typeface="Arial"/>
                <a:cs typeface="Arial"/>
                <a:sym typeface="Arial"/>
              </a:rPr>
              <a:t>Color,smell,....</a:t>
            </a:r>
            <a:endParaRPr b="1" i="1" sz="1400" u="none" cap="none" strike="noStrike">
              <a:solidFill>
                <a:srgbClr val="434343"/>
              </a:solidFill>
              <a:latin typeface="Arial"/>
              <a:ea typeface="Arial"/>
              <a:cs typeface="Arial"/>
              <a:sym typeface="Arial"/>
            </a:endParaRPr>
          </a:p>
        </p:txBody>
      </p:sp>
      <p:sp>
        <p:nvSpPr>
          <p:cNvPr id="372" name="Google Shape;372;p63"/>
          <p:cNvSpPr txBox="1"/>
          <p:nvPr/>
        </p:nvSpPr>
        <p:spPr>
          <a:xfrm>
            <a:off x="5294550"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434343"/>
                </a:solidFill>
                <a:latin typeface="Arial"/>
                <a:ea typeface="Arial"/>
                <a:cs typeface="Arial"/>
                <a:sym typeface="Arial"/>
              </a:rPr>
              <a:t>wrong answer...</a:t>
            </a:r>
            <a:endParaRPr b="1" i="1" sz="1400" u="none" cap="none" strike="noStrike">
              <a:solidFill>
                <a:srgbClr val="434343"/>
              </a:solidFill>
              <a:latin typeface="Arial"/>
              <a:ea typeface="Arial"/>
              <a:cs typeface="Arial"/>
              <a:sym typeface="Arial"/>
            </a:endParaRPr>
          </a:p>
        </p:txBody>
      </p:sp>
      <p:sp>
        <p:nvSpPr>
          <p:cNvPr id="373" name="Google Shape;373;p63"/>
          <p:cNvSpPr txBox="1"/>
          <p:nvPr/>
        </p:nvSpPr>
        <p:spPr>
          <a:xfrm>
            <a:off x="6811975" y="3315200"/>
            <a:ext cx="1593900" cy="37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FF0000"/>
                </a:solidFill>
                <a:latin typeface="Arial"/>
                <a:ea typeface="Arial"/>
                <a:cs typeface="Arial"/>
                <a:sym typeface="Arial"/>
              </a:rPr>
              <a:t>Success!</a:t>
            </a:r>
            <a:endParaRPr b="1" i="1" sz="1400" u="none" cap="none" strike="noStrike">
              <a:solidFill>
                <a:srgbClr val="FF0000"/>
              </a:solidFill>
              <a:latin typeface="Arial"/>
              <a:ea typeface="Arial"/>
              <a:cs typeface="Arial"/>
              <a:sym typeface="Arial"/>
            </a:endParaRPr>
          </a:p>
        </p:txBody>
      </p:sp>
      <p:sp>
        <p:nvSpPr>
          <p:cNvPr id="374" name="Google Shape;374;p63"/>
          <p:cNvSpPr/>
          <p:nvPr/>
        </p:nvSpPr>
        <p:spPr>
          <a:xfrm>
            <a:off x="527725" y="3947300"/>
            <a:ext cx="4615775" cy="204104"/>
          </a:xfrm>
          <a:custGeom>
            <a:rect b="b" l="l" r="r" t="t"/>
            <a:pathLst>
              <a:path extrusionOk="0" h="15480" w="184631">
                <a:moveTo>
                  <a:pt x="0" y="0"/>
                </a:moveTo>
                <a:lnTo>
                  <a:pt x="0" y="15480"/>
                </a:lnTo>
                <a:lnTo>
                  <a:pt x="184631" y="15480"/>
                </a:lnTo>
                <a:lnTo>
                  <a:pt x="184631" y="1970"/>
                </a:lnTo>
              </a:path>
            </a:pathLst>
          </a:custGeom>
          <a:noFill/>
          <a:ln cap="flat" cmpd="sng" w="9525">
            <a:solidFill>
              <a:schemeClr val="dk2"/>
            </a:solidFill>
            <a:prstDash val="solid"/>
            <a:round/>
            <a:headEnd len="sm" w="sm" type="none"/>
            <a:tailEnd len="sm" w="sm" type="none"/>
          </a:ln>
        </p:spPr>
      </p:sp>
      <p:sp>
        <p:nvSpPr>
          <p:cNvPr id="375" name="Google Shape;375;p63"/>
          <p:cNvSpPr/>
          <p:nvPr/>
        </p:nvSpPr>
        <p:spPr>
          <a:xfrm>
            <a:off x="5307802" y="3947300"/>
            <a:ext cx="1714299" cy="204104"/>
          </a:xfrm>
          <a:custGeom>
            <a:rect b="b" l="l" r="r" t="t"/>
            <a:pathLst>
              <a:path extrusionOk="0" h="15480" w="184631">
                <a:moveTo>
                  <a:pt x="0" y="0"/>
                </a:moveTo>
                <a:lnTo>
                  <a:pt x="0" y="15480"/>
                </a:lnTo>
                <a:lnTo>
                  <a:pt x="184631" y="15480"/>
                </a:lnTo>
                <a:lnTo>
                  <a:pt x="184631" y="1970"/>
                </a:lnTo>
              </a:path>
            </a:pathLst>
          </a:custGeom>
          <a:noFill/>
          <a:ln cap="flat" cmpd="sng" w="9525">
            <a:solidFill>
              <a:schemeClr val="dk2"/>
            </a:solidFill>
            <a:prstDash val="solid"/>
            <a:round/>
            <a:headEnd len="sm" w="sm" type="none"/>
            <a:tailEnd len="sm" w="sm" type="none"/>
          </a:ln>
        </p:spPr>
      </p:sp>
      <p:sp>
        <p:nvSpPr>
          <p:cNvPr id="376" name="Google Shape;376;p63"/>
          <p:cNvSpPr txBox="1"/>
          <p:nvPr/>
        </p:nvSpPr>
        <p:spPr>
          <a:xfrm>
            <a:off x="1787050" y="3947300"/>
            <a:ext cx="1593900" cy="3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B0F0"/>
                </a:solidFill>
                <a:latin typeface="Arial"/>
                <a:ea typeface="Arial"/>
                <a:cs typeface="Arial"/>
                <a:sym typeface="Arial"/>
              </a:rPr>
              <a:t>INPUT</a:t>
            </a:r>
            <a:endParaRPr b="1" i="1" sz="1400" u="none" cap="none" strike="noStrike">
              <a:solidFill>
                <a:srgbClr val="00B0F0"/>
              </a:solidFill>
              <a:latin typeface="Arial"/>
              <a:ea typeface="Arial"/>
              <a:cs typeface="Arial"/>
              <a:sym typeface="Arial"/>
            </a:endParaRPr>
          </a:p>
        </p:txBody>
      </p:sp>
      <p:sp>
        <p:nvSpPr>
          <p:cNvPr id="377" name="Google Shape;377;p63"/>
          <p:cNvSpPr txBox="1"/>
          <p:nvPr/>
        </p:nvSpPr>
        <p:spPr>
          <a:xfrm>
            <a:off x="5544575" y="3914525"/>
            <a:ext cx="1231200" cy="3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1" lang="en" sz="1400" u="none" cap="none" strike="noStrike">
                <a:solidFill>
                  <a:srgbClr val="00B0F0"/>
                </a:solidFill>
                <a:latin typeface="Arial"/>
                <a:ea typeface="Arial"/>
                <a:cs typeface="Arial"/>
                <a:sym typeface="Arial"/>
              </a:rPr>
              <a:t>OUTPUT</a:t>
            </a:r>
            <a:endParaRPr b="1" i="1" sz="1400" u="none" cap="none" strike="noStrike">
              <a:solidFill>
                <a:srgbClr val="00B0F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4"/>
          <p:cNvSpPr/>
          <p:nvPr/>
        </p:nvSpPr>
        <p:spPr>
          <a:xfrm>
            <a:off x="347600" y="15795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64"/>
          <p:cNvSpPr txBox="1"/>
          <p:nvPr/>
        </p:nvSpPr>
        <p:spPr>
          <a:xfrm>
            <a:off x="2453750" y="3607550"/>
            <a:ext cx="43083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Arial"/>
                <a:ea typeface="Arial"/>
                <a:cs typeface="Arial"/>
                <a:sym typeface="Arial"/>
              </a:rPr>
              <a:t>但是如何簡單優雅地實現呢？</a:t>
            </a:r>
            <a:endParaRPr b="1" i="0" sz="2400" u="none" cap="none" strike="noStrike">
              <a:solidFill>
                <a:srgbClr val="434343"/>
              </a:solidFill>
              <a:latin typeface="Arial"/>
              <a:ea typeface="Arial"/>
              <a:cs typeface="Arial"/>
              <a:sym typeface="Arial"/>
            </a:endParaRPr>
          </a:p>
        </p:txBody>
      </p:sp>
      <p:sp>
        <p:nvSpPr>
          <p:cNvPr id="385" name="Google Shape;385;p64"/>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56BADC"/>
                </a:solidFill>
              </a:rPr>
              <a:t>Review:Framework</a:t>
            </a:r>
            <a:endParaRPr b="1">
              <a:solidFill>
                <a:srgbClr val="56BAD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0" name="Shape 390"/>
        <p:cNvGrpSpPr/>
        <p:nvPr/>
      </p:nvGrpSpPr>
      <p:grpSpPr>
        <a:xfrm>
          <a:off x="0" y="0"/>
          <a:ext cx="0" cy="0"/>
          <a:chOff x="0" y="0"/>
          <a:chExt cx="0" cy="0"/>
        </a:xfrm>
      </p:grpSpPr>
      <p:pic>
        <p:nvPicPr>
          <p:cNvPr id="391" name="Google Shape;391;p65"/>
          <p:cNvPicPr preferRelativeResize="0"/>
          <p:nvPr/>
        </p:nvPicPr>
        <p:blipFill rotWithShape="1">
          <a:blip r:embed="rId3">
            <a:alphaModFix/>
          </a:blip>
          <a:srcRect b="0" l="0" r="0" t="0"/>
          <a:stretch/>
        </p:blipFill>
        <p:spPr>
          <a:xfrm>
            <a:off x="944375" y="152400"/>
            <a:ext cx="7255258" cy="4838699"/>
          </a:xfrm>
          <a:prstGeom prst="rect">
            <a:avLst/>
          </a:prstGeom>
          <a:noFill/>
          <a:ln>
            <a:noFill/>
          </a:ln>
        </p:spPr>
      </p:pic>
      <p:sp>
        <p:nvSpPr>
          <p:cNvPr id="392" name="Google Shape;392;p65"/>
          <p:cNvSpPr txBox="1"/>
          <p:nvPr/>
        </p:nvSpPr>
        <p:spPr>
          <a:xfrm rot="-459248">
            <a:off x="2678699" y="1641891"/>
            <a:ext cx="4315551" cy="208681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9600" u="none" cap="none" strike="noStrike">
                <a:solidFill>
                  <a:srgbClr val="FFFFFF"/>
                </a:solidFill>
                <a:latin typeface="Arial"/>
                <a:ea typeface="Arial"/>
                <a:cs typeface="Arial"/>
                <a:sym typeface="Arial"/>
              </a:rPr>
              <a:t>HELP!</a:t>
            </a:r>
            <a:endParaRPr b="1" i="0" sz="9600" u="none" cap="none" strike="noStrik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800"/>
              <a:buNone/>
            </a:pPr>
            <a:r>
              <a:rPr b="1" lang="en"/>
              <a:t>Scikit-Learn</a:t>
            </a:r>
            <a:endParaRPr b="1"/>
          </a:p>
        </p:txBody>
      </p:sp>
      <p:sp>
        <p:nvSpPr>
          <p:cNvPr id="399" name="Google Shape;399;p66"/>
          <p:cNvSpPr txBox="1"/>
          <p:nvPr>
            <p:ph idx="1" type="subTitle"/>
          </p:nvPr>
        </p:nvSpPr>
        <p:spPr>
          <a:xfrm>
            <a:off x="1028000" y="2121900"/>
            <a:ext cx="6043500" cy="783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solidFill>
                  <a:srgbClr val="999999"/>
                </a:solidFill>
              </a:rPr>
              <a:t>Environment</a:t>
            </a:r>
            <a:endParaRPr sz="2400">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67"/>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457200" lvl="0" marL="457200" marR="0" rtl="0" algn="l">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如果已經有安裝過</a:t>
            </a:r>
            <a:r>
              <a:rPr b="0" i="0" lang="en" sz="1800" u="none" cap="none" strike="noStrike">
                <a:solidFill>
                  <a:srgbClr val="FF0000"/>
                </a:solidFill>
                <a:latin typeface="Arial"/>
                <a:ea typeface="Arial"/>
                <a:cs typeface="Arial"/>
                <a:sym typeface="Arial"/>
              </a:rPr>
              <a:t>numpy</a:t>
            </a:r>
            <a:r>
              <a:rPr b="0" i="0" lang="en" sz="1800" u="none" cap="none" strike="noStrike">
                <a:solidFill>
                  <a:schemeClr val="dk2"/>
                </a:solidFill>
                <a:latin typeface="Arial"/>
                <a:ea typeface="Arial"/>
                <a:cs typeface="Arial"/>
                <a:sym typeface="Arial"/>
              </a:rPr>
              <a:t>、</a:t>
            </a:r>
            <a:r>
              <a:rPr b="0" i="0" lang="en" sz="1800" u="none" cap="none" strike="noStrike">
                <a:solidFill>
                  <a:srgbClr val="FF0000"/>
                </a:solidFill>
                <a:latin typeface="Arial"/>
                <a:ea typeface="Arial"/>
                <a:cs typeface="Arial"/>
                <a:sym typeface="Arial"/>
              </a:rPr>
              <a:t>scipy</a:t>
            </a:r>
            <a:r>
              <a:rPr b="0" i="0" lang="en" sz="1800" u="none" cap="none" strike="noStrike">
                <a:solidFill>
                  <a:srgbClr val="000000"/>
                </a:solidFill>
                <a:latin typeface="Arial"/>
                <a:ea typeface="Arial"/>
                <a:cs typeface="Arial"/>
                <a:sym typeface="Arial"/>
              </a:rPr>
              <a:t>, </a:t>
            </a:r>
            <a:r>
              <a:rPr b="0" i="0" lang="en" sz="1800" u="none" cap="none" strike="noStrike">
                <a:solidFill>
                  <a:schemeClr val="dk2"/>
                </a:solidFill>
                <a:latin typeface="Arial"/>
                <a:ea typeface="Arial"/>
                <a:cs typeface="Arial"/>
                <a:sym typeface="Arial"/>
              </a:rPr>
              <a:t>請在 terminal / anaconda prompt</a:t>
            </a:r>
            <a:endParaRPr b="0" i="0" sz="1800" u="none" cap="none" strike="noStrike">
              <a:solidFill>
                <a:schemeClr val="dk2"/>
              </a:solidFill>
              <a:latin typeface="Arial"/>
              <a:ea typeface="Arial"/>
              <a:cs typeface="Arial"/>
              <a:sym typeface="Arial"/>
            </a:endParaRPr>
          </a:p>
          <a:p>
            <a:pPr indent="457200" lvl="0" marL="457200" marR="0" rtl="0" algn="l">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457200" lvl="0" marL="1371600" marR="101600" rtl="0" algn="l">
              <a:lnSpc>
                <a:spcPct val="120000"/>
              </a:lnSpc>
              <a:spcBef>
                <a:spcPts val="100"/>
              </a:spcBef>
              <a:spcAft>
                <a:spcPts val="0"/>
              </a:spcAft>
              <a:buClr>
                <a:schemeClr val="dk2"/>
              </a:buClr>
              <a:buSzPts val="1800"/>
              <a:buFont typeface="Arial"/>
              <a:buNone/>
            </a:pPr>
            <a:r>
              <a:rPr b="0" i="0" lang="en" sz="3600" u="none" cap="none" strike="noStrike">
                <a:solidFill>
                  <a:srgbClr val="222222"/>
                </a:solidFill>
                <a:highlight>
                  <a:srgbClr val="F8F8F8"/>
                </a:highlight>
                <a:latin typeface="Arial"/>
                <a:ea typeface="Arial"/>
                <a:cs typeface="Arial"/>
                <a:sym typeface="Arial"/>
              </a:rPr>
              <a:t>pip install </a:t>
            </a:r>
            <a:r>
              <a:rPr b="0" i="0" lang="en" sz="3600" u="none" cap="none" strike="noStrike">
                <a:solidFill>
                  <a:srgbClr val="666666"/>
                </a:solidFill>
                <a:highlight>
                  <a:srgbClr val="F8F8F8"/>
                </a:highlight>
                <a:latin typeface="Arial"/>
                <a:ea typeface="Arial"/>
                <a:cs typeface="Arial"/>
                <a:sym typeface="Arial"/>
              </a:rPr>
              <a:t>-</a:t>
            </a:r>
            <a:r>
              <a:rPr b="0" i="0" lang="en" sz="3600" u="none" cap="none" strike="noStrike">
                <a:solidFill>
                  <a:srgbClr val="222222"/>
                </a:solidFill>
                <a:highlight>
                  <a:srgbClr val="F8F8F8"/>
                </a:highlight>
                <a:latin typeface="Arial"/>
                <a:ea typeface="Arial"/>
                <a:cs typeface="Arial"/>
                <a:sym typeface="Arial"/>
              </a:rPr>
              <a:t>U scikit</a:t>
            </a:r>
            <a:r>
              <a:rPr b="0" i="0" lang="en" sz="3600" u="none" cap="none" strike="noStrike">
                <a:solidFill>
                  <a:srgbClr val="666666"/>
                </a:solidFill>
                <a:highlight>
                  <a:srgbClr val="F8F8F8"/>
                </a:highlight>
                <a:latin typeface="Arial"/>
                <a:ea typeface="Arial"/>
                <a:cs typeface="Arial"/>
                <a:sym typeface="Arial"/>
              </a:rPr>
              <a:t>-</a:t>
            </a:r>
            <a:r>
              <a:rPr b="0" i="0" lang="en" sz="3600" u="none" cap="none" strike="noStrike">
                <a:solidFill>
                  <a:srgbClr val="222222"/>
                </a:solidFill>
                <a:highlight>
                  <a:srgbClr val="F8F8F8"/>
                </a:highlight>
                <a:latin typeface="Arial"/>
                <a:ea typeface="Arial"/>
                <a:cs typeface="Arial"/>
                <a:sym typeface="Arial"/>
              </a:rPr>
              <a:t>learn</a:t>
            </a:r>
            <a:endParaRPr b="0" i="0" sz="3600" u="none" cap="none" strike="noStrike">
              <a:solidFill>
                <a:srgbClr val="222222"/>
              </a:solidFill>
              <a:highlight>
                <a:srgbClr val="F8F8F8"/>
              </a:highlight>
              <a:latin typeface="Arial"/>
              <a:ea typeface="Arial"/>
              <a:cs typeface="Arial"/>
              <a:sym typeface="Arial"/>
            </a:endParaRPr>
          </a:p>
          <a:p>
            <a:pPr indent="0" lvl="0" marL="0" marR="0" rtl="0" algn="l">
              <a:lnSpc>
                <a:spcPct val="115000"/>
              </a:lnSpc>
              <a:spcBef>
                <a:spcPts val="50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   	         or  		</a:t>
            </a:r>
            <a:r>
              <a:rPr b="0" i="0" lang="en" sz="3600" u="none" cap="none" strike="noStrike">
                <a:solidFill>
                  <a:srgbClr val="222222"/>
                </a:solidFill>
                <a:highlight>
                  <a:srgbClr val="F8F8F8"/>
                </a:highlight>
                <a:latin typeface="Arial"/>
                <a:ea typeface="Arial"/>
                <a:cs typeface="Arial"/>
                <a:sym typeface="Arial"/>
              </a:rPr>
              <a:t>conda install scikit</a:t>
            </a:r>
            <a:r>
              <a:rPr b="0" i="0" lang="en" sz="3600" u="none" cap="none" strike="noStrike">
                <a:solidFill>
                  <a:srgbClr val="666666"/>
                </a:solidFill>
                <a:highlight>
                  <a:srgbClr val="F8F8F8"/>
                </a:highlight>
                <a:latin typeface="Arial"/>
                <a:ea typeface="Arial"/>
                <a:cs typeface="Arial"/>
                <a:sym typeface="Arial"/>
              </a:rPr>
              <a:t>-</a:t>
            </a:r>
            <a:r>
              <a:rPr b="0" i="0" lang="en" sz="3600" u="none" cap="none" strike="noStrike">
                <a:solidFill>
                  <a:srgbClr val="222222"/>
                </a:solidFill>
                <a:highlight>
                  <a:srgbClr val="F8F8F8"/>
                </a:highlight>
                <a:latin typeface="Arial"/>
                <a:ea typeface="Arial"/>
                <a:cs typeface="Arial"/>
                <a:sym typeface="Arial"/>
              </a:rPr>
              <a:t>learn</a:t>
            </a:r>
            <a:endParaRPr b="0" i="0" sz="3600" u="none" cap="none" strike="noStrike">
              <a:solidFill>
                <a:srgbClr val="222222"/>
              </a:solidFill>
              <a:highlight>
                <a:srgbClr val="F8F8F8"/>
              </a:highlight>
              <a:latin typeface="Arial"/>
              <a:ea typeface="Arial"/>
              <a:cs typeface="Arial"/>
              <a:sym typeface="Arial"/>
            </a:endParaRPr>
          </a:p>
          <a:p>
            <a:pPr indent="0" lvl="0" marL="0" marR="0" rtl="0" algn="l">
              <a:lnSpc>
                <a:spcPct val="115000"/>
              </a:lnSpc>
              <a:spcBef>
                <a:spcPts val="0"/>
              </a:spcBef>
              <a:spcAft>
                <a:spcPts val="0"/>
              </a:spcAft>
              <a:buClr>
                <a:schemeClr val="dk2"/>
              </a:buClr>
              <a:buSzPts val="1800"/>
              <a:buFont typeface="Arial"/>
              <a:buNone/>
            </a:pPr>
            <a:r>
              <a:t/>
            </a:r>
            <a:endParaRPr b="0" i="0" sz="1000" u="none" cap="none" strike="noStrike">
              <a:solidFill>
                <a:srgbClr val="222222"/>
              </a:solidFill>
              <a:highlight>
                <a:srgbClr val="F8F8F8"/>
              </a:highlight>
              <a:latin typeface="Arial"/>
              <a:ea typeface="Arial"/>
              <a:cs typeface="Arial"/>
              <a:sym typeface="Arial"/>
            </a:endParaRPr>
          </a:p>
          <a:p>
            <a:pPr indent="0" lvl="0" marL="0" marR="0" rtl="0" algn="r">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3200400" marR="0" rtl="0" algn="l">
              <a:lnSpc>
                <a:spcPct val="115000"/>
              </a:lnSpc>
              <a:spcBef>
                <a:spcPts val="0"/>
              </a:spcBef>
              <a:spcAft>
                <a:spcPts val="0"/>
              </a:spcAft>
              <a:buClr>
                <a:schemeClr val="dk2"/>
              </a:buClr>
              <a:buSzPts val="1800"/>
              <a:buFont typeface="Arial"/>
              <a:buNone/>
            </a:pPr>
            <a:r>
              <a:rPr b="0" i="0" lang="en" sz="1800" u="none" cap="none" strike="noStrike">
                <a:solidFill>
                  <a:schemeClr val="dk2"/>
                </a:solidFill>
                <a:latin typeface="Arial"/>
                <a:ea typeface="Arial"/>
                <a:cs typeface="Arial"/>
                <a:sym typeface="Arial"/>
              </a:rPr>
              <a:t>     如何看anaconda或pip是否安裝過numpy、scipy</a:t>
            </a:r>
            <a:endParaRPr b="0" i="0" sz="1800" u="none" cap="none" strike="noStrike">
              <a:solidFill>
                <a:schemeClr val="dk2"/>
              </a:solidFill>
              <a:latin typeface="Arial"/>
              <a:ea typeface="Arial"/>
              <a:cs typeface="Arial"/>
              <a:sym typeface="Arial"/>
            </a:endParaRPr>
          </a:p>
          <a:p>
            <a:pPr indent="0" lvl="0" marL="0" marR="0" rtl="0" algn="r">
              <a:lnSpc>
                <a:spcPct val="115000"/>
              </a:lnSpc>
              <a:spcBef>
                <a:spcPts val="0"/>
              </a:spcBef>
              <a:spcAft>
                <a:spcPts val="0"/>
              </a:spcAft>
              <a:buClr>
                <a:schemeClr val="dk2"/>
              </a:buClr>
              <a:buSzPts val="1800"/>
              <a:buFont typeface="Arial"/>
              <a:buNone/>
            </a:pPr>
            <a:r>
              <a:rPr b="0" i="0" lang="en" sz="1800" u="none" cap="none" strike="noStrike">
                <a:solidFill>
                  <a:srgbClr val="FF0000"/>
                </a:solidFill>
                <a:latin typeface="Arial"/>
                <a:ea typeface="Arial"/>
                <a:cs typeface="Arial"/>
                <a:sym typeface="Arial"/>
              </a:rPr>
              <a:t>pip list</a:t>
            </a:r>
            <a:endParaRPr b="0" i="0" sz="1800" u="none" cap="none" strike="noStrike">
              <a:solidFill>
                <a:srgbClr val="FF0000"/>
              </a:solidFill>
              <a:latin typeface="Arial"/>
              <a:ea typeface="Arial"/>
              <a:cs typeface="Arial"/>
              <a:sym typeface="Arial"/>
            </a:endParaRPr>
          </a:p>
          <a:p>
            <a:pPr indent="0" lvl="0" marL="0" marR="0" rtl="0" algn="r">
              <a:lnSpc>
                <a:spcPct val="115000"/>
              </a:lnSpc>
              <a:spcBef>
                <a:spcPts val="0"/>
              </a:spcBef>
              <a:spcAft>
                <a:spcPts val="0"/>
              </a:spcAft>
              <a:buClr>
                <a:schemeClr val="dk2"/>
              </a:buClr>
              <a:buSzPts val="1800"/>
              <a:buFont typeface="Arial"/>
              <a:buNone/>
            </a:pPr>
            <a:r>
              <a:rPr b="0" i="0" lang="en" sz="1800" u="none" cap="none" strike="noStrike">
                <a:solidFill>
                  <a:srgbClr val="000000"/>
                </a:solidFill>
                <a:latin typeface="Arial"/>
                <a:ea typeface="Arial"/>
                <a:cs typeface="Arial"/>
                <a:sym typeface="Arial"/>
              </a:rPr>
              <a:t>or</a:t>
            </a:r>
            <a:r>
              <a:rPr b="0" i="0" lang="en" sz="1800" u="none" cap="none" strike="noStrike">
                <a:solidFill>
                  <a:srgbClr val="FF0000"/>
                </a:solidFill>
                <a:latin typeface="Arial"/>
                <a:ea typeface="Arial"/>
                <a:cs typeface="Arial"/>
                <a:sym typeface="Arial"/>
              </a:rPr>
              <a:t> conda list</a:t>
            </a:r>
            <a:endParaRPr b="0" i="0" sz="1800" u="none" cap="none" strike="noStrike">
              <a:solidFill>
                <a:srgbClr val="FF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405" name="Google Shape;405;p67"/>
          <p:cNvSpPr txBox="1"/>
          <p:nvPr>
            <p:ph type="title"/>
          </p:nvPr>
        </p:nvSpPr>
        <p:spPr>
          <a:xfrm>
            <a:off x="387900" y="126200"/>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lang="en"/>
              <a:t>本機</a:t>
            </a:r>
            <a:r>
              <a:rPr b="0" i="0" lang="en" sz="2400" u="none" cap="none" strike="noStrike">
                <a:solidFill>
                  <a:srgbClr val="1A1A1A"/>
                </a:solidFill>
                <a:latin typeface="Arial"/>
                <a:ea typeface="Arial"/>
                <a:cs typeface="Arial"/>
                <a:sym typeface="Arial"/>
              </a:rPr>
              <a:t>安裝scikit-learn</a:t>
            </a:r>
            <a:endParaRPr b="0" i="0" sz="2400" u="none" cap="none" strike="noStrike">
              <a:solidFill>
                <a:srgbClr val="1A1A1A"/>
              </a:solidFill>
              <a:latin typeface="Arial"/>
              <a:ea typeface="Arial"/>
              <a:cs typeface="Arial"/>
              <a:sym typeface="Arial"/>
            </a:endParaRPr>
          </a:p>
        </p:txBody>
      </p:sp>
      <p:sp>
        <p:nvSpPr>
          <p:cNvPr id="406" name="Google Shape;406;p67"/>
          <p:cNvSpPr txBox="1"/>
          <p:nvPr/>
        </p:nvSpPr>
        <p:spPr>
          <a:xfrm>
            <a:off x="8014202" y="-76200"/>
            <a:ext cx="1129800" cy="3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666666"/>
                </a:solidFill>
                <a:latin typeface="Arial"/>
                <a:ea typeface="Arial"/>
                <a:cs typeface="Arial"/>
                <a:sym typeface="Arial"/>
              </a:rPr>
              <a:t>Environment</a:t>
            </a:r>
            <a:endParaRPr b="1" i="0" sz="1200" u="none" cap="none" strike="noStrike">
              <a:solidFill>
                <a:srgbClr val="666666"/>
              </a:solidFill>
              <a:latin typeface="Arial"/>
              <a:ea typeface="Arial"/>
              <a:cs typeface="Arial"/>
              <a:sym typeface="Arial"/>
            </a:endParaRPr>
          </a:p>
        </p:txBody>
      </p:sp>
      <p:sp>
        <p:nvSpPr>
          <p:cNvPr id="407" name="Google Shape;407;p67"/>
          <p:cNvSpPr txBox="1"/>
          <p:nvPr/>
        </p:nvSpPr>
        <p:spPr>
          <a:xfrm>
            <a:off x="8023202" y="169200"/>
            <a:ext cx="1129800" cy="3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Framework</a:t>
            </a:r>
            <a:endParaRPr b="1" i="0" sz="1200" u="none" cap="none" strike="noStrike">
              <a:solidFill>
                <a:srgbClr val="CCCCCC"/>
              </a:solidFill>
              <a:latin typeface="Arial"/>
              <a:ea typeface="Arial"/>
              <a:cs typeface="Arial"/>
              <a:sym typeface="Arial"/>
            </a:endParaRPr>
          </a:p>
        </p:txBody>
      </p:sp>
      <p:sp>
        <p:nvSpPr>
          <p:cNvPr id="408" name="Google Shape;408;p67"/>
          <p:cNvSpPr txBox="1"/>
          <p:nvPr/>
        </p:nvSpPr>
        <p:spPr>
          <a:xfrm>
            <a:off x="8023202" y="414825"/>
            <a:ext cx="1129800" cy="3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CCCCC"/>
                </a:solidFill>
                <a:latin typeface="Arial"/>
                <a:ea typeface="Arial"/>
                <a:cs typeface="Arial"/>
                <a:sym typeface="Arial"/>
              </a:rPr>
              <a:t>Example</a:t>
            </a:r>
            <a:endParaRPr b="1" i="0" sz="1200" u="none" cap="none" strike="noStrike">
              <a:solidFill>
                <a:srgbClr val="CCCCCC"/>
              </a:solidFill>
              <a:latin typeface="Arial"/>
              <a:ea typeface="Arial"/>
              <a:cs typeface="Arial"/>
              <a:sym typeface="Arial"/>
            </a:endParaRPr>
          </a:p>
        </p:txBody>
      </p:sp>
      <p:cxnSp>
        <p:nvCxnSpPr>
          <p:cNvPr id="409" name="Google Shape;409;p67"/>
          <p:cNvCxnSpPr/>
          <p:nvPr/>
        </p:nvCxnSpPr>
        <p:spPr>
          <a:xfrm flipH="1">
            <a:off x="8023208" y="64878"/>
            <a:ext cx="10200" cy="624600"/>
          </a:xfrm>
          <a:prstGeom prst="straightConnector1">
            <a:avLst/>
          </a:prstGeom>
          <a:noFill/>
          <a:ln cap="flat" cmpd="sng" w="28575">
            <a:solidFill>
              <a:srgbClr val="CCCCCC"/>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pic>
        <p:nvPicPr>
          <p:cNvPr descr="Top Python Ai Machine Learning Github" id="415" name="Google Shape;415;p68"/>
          <p:cNvPicPr preferRelativeResize="0"/>
          <p:nvPr/>
        </p:nvPicPr>
        <p:blipFill>
          <a:blip r:embed="rId3">
            <a:alphaModFix/>
          </a:blip>
          <a:stretch>
            <a:fillRect/>
          </a:stretch>
        </p:blipFill>
        <p:spPr>
          <a:xfrm>
            <a:off x="1161450" y="228600"/>
            <a:ext cx="6710976" cy="4764500"/>
          </a:xfrm>
          <a:prstGeom prst="rect">
            <a:avLst/>
          </a:prstGeom>
          <a:noFill/>
          <a:ln>
            <a:noFill/>
          </a:ln>
        </p:spPr>
      </p:pic>
      <p:sp>
        <p:nvSpPr>
          <p:cNvPr id="416" name="Google Shape;416;p68"/>
          <p:cNvSpPr/>
          <p:nvPr/>
        </p:nvSpPr>
        <p:spPr>
          <a:xfrm>
            <a:off x="6663650" y="1060575"/>
            <a:ext cx="834300" cy="360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9"/>
          <p:cNvSpPr/>
          <p:nvPr/>
        </p:nvSpPr>
        <p:spPr>
          <a:xfrm>
            <a:off x="761911" y="255097"/>
            <a:ext cx="2593500" cy="2502600"/>
          </a:xfrm>
          <a:prstGeom prst="ellipse">
            <a:avLst/>
          </a:prstGeom>
          <a:solidFill>
            <a:srgbClr val="9BBB59">
              <a:alpha val="48627"/>
            </a:srgbClr>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3" name="Google Shape;423;p69"/>
          <p:cNvSpPr txBox="1"/>
          <p:nvPr/>
        </p:nvSpPr>
        <p:spPr>
          <a:xfrm>
            <a:off x="354450" y="3047125"/>
            <a:ext cx="3810000" cy="7770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rgbClr val="9BBB59"/>
              </a:buClr>
              <a:buSzPts val="1800"/>
              <a:buFont typeface="Helvetica Neue Light"/>
              <a:buChar char="➔"/>
            </a:pPr>
            <a:r>
              <a:rPr b="0" i="0" lang="en" sz="1800" u="none" cap="none" strike="noStrike">
                <a:solidFill>
                  <a:srgbClr val="9BBB59"/>
                </a:solidFill>
                <a:latin typeface="Helvetica Neue Light"/>
                <a:ea typeface="Helvetica Neue Light"/>
                <a:cs typeface="Helvetica Neue Light"/>
                <a:sym typeface="Helvetica Neue Light"/>
              </a:rPr>
              <a:t>Learning from </a:t>
            </a:r>
            <a:r>
              <a:rPr b="1" i="0" lang="en" sz="1800" u="none" cap="none" strike="noStrike">
                <a:solidFill>
                  <a:srgbClr val="9BBB59"/>
                </a:solidFill>
                <a:latin typeface="Helvetica Neue"/>
                <a:ea typeface="Helvetica Neue"/>
                <a:cs typeface="Helvetica Neue"/>
                <a:sym typeface="Helvetica Neue"/>
              </a:rPr>
              <a:t>labeled data</a:t>
            </a:r>
            <a:endParaRPr b="1" i="0" sz="14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9BBB59"/>
              </a:buClr>
              <a:buSzPts val="1800"/>
              <a:buFont typeface="Helvetica Neue Light"/>
              <a:buChar char="➔"/>
            </a:pPr>
            <a:r>
              <a:rPr b="0" i="0" lang="en" sz="1800" u="none" cap="none" strike="noStrike">
                <a:solidFill>
                  <a:srgbClr val="9BBB59"/>
                </a:solidFill>
                <a:latin typeface="Helvetica Neue Light"/>
                <a:ea typeface="Helvetica Neue Light"/>
                <a:cs typeface="Helvetica Neue Light"/>
                <a:sym typeface="Helvetica Neue Light"/>
              </a:rPr>
              <a:t>EX: filter Spam letter </a:t>
            </a:r>
            <a:endParaRPr b="0" i="0" sz="1400" u="none" cap="none" strike="noStrike">
              <a:solidFill>
                <a:srgbClr val="000000"/>
              </a:solidFill>
              <a:latin typeface="Arial"/>
              <a:ea typeface="Arial"/>
              <a:cs typeface="Arial"/>
              <a:sym typeface="Arial"/>
            </a:endParaRPr>
          </a:p>
        </p:txBody>
      </p:sp>
      <p:sp>
        <p:nvSpPr>
          <p:cNvPr id="424" name="Google Shape;424;p69"/>
          <p:cNvSpPr txBox="1"/>
          <p:nvPr/>
        </p:nvSpPr>
        <p:spPr>
          <a:xfrm>
            <a:off x="808700" y="1123138"/>
            <a:ext cx="2499900" cy="93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Helvetica Neue Light"/>
                <a:ea typeface="Helvetica Neue Light"/>
                <a:cs typeface="Helvetica Neue Light"/>
                <a:sym typeface="Helvetica Neue Light"/>
              </a:rPr>
              <a:t>Supervised</a:t>
            </a:r>
            <a:endParaRPr b="0" i="0" sz="24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Helvetica Neue Light"/>
                <a:ea typeface="Helvetica Neue Light"/>
                <a:cs typeface="Helvetica Neue Light"/>
                <a:sym typeface="Helvetica Neue Light"/>
              </a:rPr>
              <a:t>Learning</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p69"/>
          <p:cNvSpPr/>
          <p:nvPr/>
        </p:nvSpPr>
        <p:spPr>
          <a:xfrm>
            <a:off x="5313770" y="977099"/>
            <a:ext cx="1847700" cy="588600"/>
          </a:xfrm>
          <a:prstGeom prst="ellipse">
            <a:avLst/>
          </a:prstGeom>
          <a:solidFill>
            <a:srgbClr val="9BBB59">
              <a:alpha val="48627"/>
            </a:srgbClr>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6" name="Google Shape;426;p69"/>
          <p:cNvSpPr txBox="1"/>
          <p:nvPr/>
        </p:nvSpPr>
        <p:spPr>
          <a:xfrm>
            <a:off x="5342344" y="1088184"/>
            <a:ext cx="1781100" cy="32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Light"/>
                <a:ea typeface="Helvetica Neue Light"/>
                <a:cs typeface="Helvetica Neue Light"/>
                <a:sym typeface="Helvetica Neue Light"/>
              </a:rPr>
              <a:t>Supervised</a:t>
            </a:r>
            <a:endParaRPr b="0" i="0" sz="1400" u="none" cap="none" strike="noStrike">
              <a:solidFill>
                <a:srgbClr val="000000"/>
              </a:solidFill>
              <a:latin typeface="Arial"/>
              <a:ea typeface="Arial"/>
              <a:cs typeface="Arial"/>
              <a:sym typeface="Arial"/>
            </a:endParaRPr>
          </a:p>
        </p:txBody>
      </p:sp>
      <p:sp>
        <p:nvSpPr>
          <p:cNvPr id="427" name="Google Shape;427;p69"/>
          <p:cNvSpPr/>
          <p:nvPr/>
        </p:nvSpPr>
        <p:spPr>
          <a:xfrm>
            <a:off x="4031752" y="1782855"/>
            <a:ext cx="1847700" cy="588600"/>
          </a:xfrm>
          <a:prstGeom prst="ellipse">
            <a:avLst/>
          </a:prstGeom>
          <a:solidFill>
            <a:srgbClr val="9BBB59">
              <a:alpha val="48627"/>
            </a:srgbClr>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8" name="Google Shape;428;p69"/>
          <p:cNvSpPr txBox="1"/>
          <p:nvPr/>
        </p:nvSpPr>
        <p:spPr>
          <a:xfrm>
            <a:off x="4050801" y="1914925"/>
            <a:ext cx="1781100" cy="32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Light"/>
                <a:ea typeface="Helvetica Neue Light"/>
                <a:cs typeface="Helvetica Neue Light"/>
                <a:sym typeface="Helvetica Neue Light"/>
              </a:rPr>
              <a:t>Classification</a:t>
            </a:r>
            <a:endParaRPr b="0" i="0" sz="1400" u="none" cap="none" strike="noStrike">
              <a:solidFill>
                <a:srgbClr val="000000"/>
              </a:solidFill>
              <a:latin typeface="Arial"/>
              <a:ea typeface="Arial"/>
              <a:cs typeface="Arial"/>
              <a:sym typeface="Arial"/>
            </a:endParaRPr>
          </a:p>
        </p:txBody>
      </p:sp>
      <p:sp>
        <p:nvSpPr>
          <p:cNvPr id="429" name="Google Shape;429;p69"/>
          <p:cNvSpPr/>
          <p:nvPr/>
        </p:nvSpPr>
        <p:spPr>
          <a:xfrm>
            <a:off x="6683415" y="1782855"/>
            <a:ext cx="1847700" cy="588600"/>
          </a:xfrm>
          <a:prstGeom prst="ellipse">
            <a:avLst/>
          </a:prstGeom>
          <a:solidFill>
            <a:srgbClr val="9BBB59">
              <a:alpha val="48627"/>
            </a:srgbClr>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0" name="Google Shape;430;p69"/>
          <p:cNvSpPr txBox="1"/>
          <p:nvPr/>
        </p:nvSpPr>
        <p:spPr>
          <a:xfrm>
            <a:off x="6702464" y="1914925"/>
            <a:ext cx="1781100" cy="32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Helvetica Neue Light"/>
                <a:ea typeface="Helvetica Neue Light"/>
                <a:cs typeface="Helvetica Neue Light"/>
                <a:sym typeface="Helvetica Neue Light"/>
              </a:rPr>
              <a:t>Regression</a:t>
            </a:r>
            <a:endParaRPr b="0" i="0" sz="1400" u="none" cap="none" strike="noStrike">
              <a:solidFill>
                <a:srgbClr val="000000"/>
              </a:solidFill>
              <a:latin typeface="Arial"/>
              <a:ea typeface="Arial"/>
              <a:cs typeface="Arial"/>
              <a:sym typeface="Arial"/>
            </a:endParaRPr>
          </a:p>
        </p:txBody>
      </p:sp>
      <p:cxnSp>
        <p:nvCxnSpPr>
          <p:cNvPr id="431" name="Google Shape;431;p69"/>
          <p:cNvCxnSpPr>
            <a:stCxn id="425" idx="5"/>
            <a:endCxn id="429" idx="0"/>
          </p:cNvCxnSpPr>
          <p:nvPr/>
        </p:nvCxnSpPr>
        <p:spPr>
          <a:xfrm>
            <a:off x="6890880" y="1479501"/>
            <a:ext cx="716400" cy="303300"/>
          </a:xfrm>
          <a:prstGeom prst="straightConnector1">
            <a:avLst/>
          </a:prstGeom>
          <a:noFill/>
          <a:ln cap="flat" cmpd="sng" w="25400">
            <a:solidFill>
              <a:srgbClr val="000000"/>
            </a:solidFill>
            <a:prstDash val="solid"/>
            <a:round/>
            <a:headEnd len="sm" w="sm" type="none"/>
            <a:tailEnd len="lg" w="lg" type="triangle"/>
          </a:ln>
        </p:spPr>
      </p:cxnSp>
      <p:cxnSp>
        <p:nvCxnSpPr>
          <p:cNvPr id="432" name="Google Shape;432;p69"/>
          <p:cNvCxnSpPr>
            <a:stCxn id="425" idx="3"/>
            <a:endCxn id="427" idx="0"/>
          </p:cNvCxnSpPr>
          <p:nvPr/>
        </p:nvCxnSpPr>
        <p:spPr>
          <a:xfrm flipH="1">
            <a:off x="4955559" y="1479501"/>
            <a:ext cx="628800" cy="303300"/>
          </a:xfrm>
          <a:prstGeom prst="straightConnector1">
            <a:avLst/>
          </a:prstGeom>
          <a:noFill/>
          <a:ln cap="flat" cmpd="sng" w="25400">
            <a:solidFill>
              <a:srgbClr val="000000"/>
            </a:solidFill>
            <a:prstDash val="solid"/>
            <a:round/>
            <a:headEnd len="sm" w="sm" type="none"/>
            <a:tailEnd len="lg" w="lg" type="triangle"/>
          </a:ln>
        </p:spPr>
      </p:cxnSp>
      <p:cxnSp>
        <p:nvCxnSpPr>
          <p:cNvPr id="433" name="Google Shape;433;p69"/>
          <p:cNvCxnSpPr/>
          <p:nvPr/>
        </p:nvCxnSpPr>
        <p:spPr>
          <a:xfrm rot="10800000">
            <a:off x="7197677" y="2790777"/>
            <a:ext cx="9600" cy="1228500"/>
          </a:xfrm>
          <a:prstGeom prst="straightConnector1">
            <a:avLst/>
          </a:prstGeom>
          <a:noFill/>
          <a:ln cap="flat" cmpd="sng" w="25400">
            <a:solidFill>
              <a:srgbClr val="000000"/>
            </a:solidFill>
            <a:prstDash val="solid"/>
            <a:round/>
            <a:headEnd len="sm" w="sm" type="none"/>
            <a:tailEnd len="med" w="med" type="stealth"/>
          </a:ln>
        </p:spPr>
      </p:cxnSp>
      <p:cxnSp>
        <p:nvCxnSpPr>
          <p:cNvPr id="434" name="Google Shape;434;p69"/>
          <p:cNvCxnSpPr/>
          <p:nvPr/>
        </p:nvCxnSpPr>
        <p:spPr>
          <a:xfrm>
            <a:off x="7207277" y="4019277"/>
            <a:ext cx="1428600" cy="0"/>
          </a:xfrm>
          <a:prstGeom prst="straightConnector1">
            <a:avLst/>
          </a:prstGeom>
          <a:noFill/>
          <a:ln cap="flat" cmpd="sng" w="25400">
            <a:solidFill>
              <a:srgbClr val="000000"/>
            </a:solidFill>
            <a:prstDash val="solid"/>
            <a:round/>
            <a:headEnd len="sm" w="sm" type="none"/>
            <a:tailEnd len="med" w="med" type="stealth"/>
          </a:ln>
        </p:spPr>
      </p:cxnSp>
      <p:sp>
        <p:nvSpPr>
          <p:cNvPr id="435" name="Google Shape;435;p69"/>
          <p:cNvSpPr/>
          <p:nvPr/>
        </p:nvSpPr>
        <p:spPr>
          <a:xfrm>
            <a:off x="7313951" y="3637795"/>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6" name="Google Shape;436;p69"/>
          <p:cNvSpPr/>
          <p:nvPr/>
        </p:nvSpPr>
        <p:spPr>
          <a:xfrm>
            <a:off x="7491109" y="351126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7" name="Google Shape;437;p69"/>
          <p:cNvSpPr/>
          <p:nvPr/>
        </p:nvSpPr>
        <p:spPr>
          <a:xfrm>
            <a:off x="7599690" y="3619845"/>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8" name="Google Shape;438;p69"/>
          <p:cNvSpPr/>
          <p:nvPr/>
        </p:nvSpPr>
        <p:spPr>
          <a:xfrm>
            <a:off x="7725417" y="34368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9" name="Google Shape;439;p69"/>
          <p:cNvSpPr/>
          <p:nvPr/>
        </p:nvSpPr>
        <p:spPr>
          <a:xfrm>
            <a:off x="7793994" y="3610301"/>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0" name="Google Shape;440;p69"/>
          <p:cNvSpPr/>
          <p:nvPr/>
        </p:nvSpPr>
        <p:spPr>
          <a:xfrm>
            <a:off x="7900644" y="3279576"/>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1" name="Google Shape;441;p69"/>
          <p:cNvSpPr/>
          <p:nvPr/>
        </p:nvSpPr>
        <p:spPr>
          <a:xfrm>
            <a:off x="8139330" y="34368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2" name="Google Shape;442;p69"/>
          <p:cNvSpPr/>
          <p:nvPr/>
        </p:nvSpPr>
        <p:spPr>
          <a:xfrm>
            <a:off x="8181301" y="3074430"/>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3" name="Google Shape;443;p69"/>
          <p:cNvSpPr/>
          <p:nvPr/>
        </p:nvSpPr>
        <p:spPr>
          <a:xfrm>
            <a:off x="7996831" y="360018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4" name="Google Shape;444;p69"/>
          <p:cNvSpPr/>
          <p:nvPr/>
        </p:nvSpPr>
        <p:spPr>
          <a:xfrm>
            <a:off x="8356639" y="32423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5" name="Google Shape;445;p69"/>
          <p:cNvSpPr/>
          <p:nvPr/>
        </p:nvSpPr>
        <p:spPr>
          <a:xfrm>
            <a:off x="8322351" y="2941587"/>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6" name="Google Shape;446;p69"/>
          <p:cNvSpPr/>
          <p:nvPr/>
        </p:nvSpPr>
        <p:spPr>
          <a:xfrm>
            <a:off x="7554046" y="3765615"/>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447" name="Google Shape;447;p69"/>
          <p:cNvCxnSpPr/>
          <p:nvPr/>
        </p:nvCxnSpPr>
        <p:spPr>
          <a:xfrm flipH="1" rot="10800000">
            <a:off x="7197752" y="2996877"/>
            <a:ext cx="1390800" cy="1022400"/>
          </a:xfrm>
          <a:prstGeom prst="straightConnector1">
            <a:avLst/>
          </a:prstGeom>
          <a:noFill/>
          <a:ln cap="flat" cmpd="sng" w="25400">
            <a:solidFill>
              <a:srgbClr val="4F81BD"/>
            </a:solidFill>
            <a:prstDash val="solid"/>
            <a:round/>
            <a:headEnd len="sm" w="sm" type="none"/>
            <a:tailEnd len="sm" w="sm" type="none"/>
          </a:ln>
        </p:spPr>
      </p:cxnSp>
      <p:cxnSp>
        <p:nvCxnSpPr>
          <p:cNvPr id="448" name="Google Shape;448;p69"/>
          <p:cNvCxnSpPr/>
          <p:nvPr/>
        </p:nvCxnSpPr>
        <p:spPr>
          <a:xfrm>
            <a:off x="8254701" y="3249350"/>
            <a:ext cx="12900" cy="777000"/>
          </a:xfrm>
          <a:prstGeom prst="straightConnector1">
            <a:avLst/>
          </a:prstGeom>
          <a:noFill/>
          <a:ln cap="flat" cmpd="sng" w="15875">
            <a:solidFill>
              <a:srgbClr val="4F81BD"/>
            </a:solidFill>
            <a:prstDash val="dash"/>
            <a:round/>
            <a:headEnd len="sm" w="sm" type="none"/>
            <a:tailEnd len="sm" w="sm" type="none"/>
          </a:ln>
        </p:spPr>
      </p:cxnSp>
      <p:cxnSp>
        <p:nvCxnSpPr>
          <p:cNvPr id="449" name="Google Shape;449;p69"/>
          <p:cNvCxnSpPr/>
          <p:nvPr/>
        </p:nvCxnSpPr>
        <p:spPr>
          <a:xfrm rot="10800000">
            <a:off x="7197801" y="3249350"/>
            <a:ext cx="1056900" cy="0"/>
          </a:xfrm>
          <a:prstGeom prst="straightConnector1">
            <a:avLst/>
          </a:prstGeom>
          <a:noFill/>
          <a:ln cap="flat" cmpd="sng" w="15875">
            <a:solidFill>
              <a:srgbClr val="4F81BD"/>
            </a:solidFill>
            <a:prstDash val="dash"/>
            <a:round/>
            <a:headEnd len="sm" w="sm" type="none"/>
            <a:tailEnd len="sm" w="sm" type="none"/>
          </a:ln>
        </p:spPr>
      </p:cxnSp>
      <p:sp>
        <p:nvSpPr>
          <p:cNvPr id="450" name="Google Shape;450;p69"/>
          <p:cNvSpPr txBox="1"/>
          <p:nvPr/>
        </p:nvSpPr>
        <p:spPr>
          <a:xfrm>
            <a:off x="7862709" y="4019266"/>
            <a:ext cx="872100" cy="18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Helvetica Neue Light"/>
                <a:ea typeface="Helvetica Neue Light"/>
                <a:cs typeface="Helvetica Neue Light"/>
                <a:sym typeface="Helvetica Neue Light"/>
              </a:rPr>
              <a:t>x=0.8</a:t>
            </a:r>
            <a:endParaRPr b="0" i="0" sz="1050" u="none" cap="none" strike="noStrike">
              <a:solidFill>
                <a:srgbClr val="000000"/>
              </a:solidFill>
              <a:latin typeface="Helvetica Neue Light"/>
              <a:ea typeface="Helvetica Neue Light"/>
              <a:cs typeface="Helvetica Neue Light"/>
              <a:sym typeface="Helvetica Neue Light"/>
            </a:endParaRPr>
          </a:p>
        </p:txBody>
      </p:sp>
      <p:sp>
        <p:nvSpPr>
          <p:cNvPr id="451" name="Google Shape;451;p69"/>
          <p:cNvSpPr txBox="1"/>
          <p:nvPr/>
        </p:nvSpPr>
        <p:spPr>
          <a:xfrm>
            <a:off x="6473097" y="3102213"/>
            <a:ext cx="872100" cy="18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rgbClr val="000000"/>
                </a:solidFill>
                <a:latin typeface="Helvetica Neue Light"/>
                <a:ea typeface="Helvetica Neue Light"/>
                <a:cs typeface="Helvetica Neue Light"/>
                <a:sym typeface="Helvetica Neue Light"/>
              </a:rPr>
              <a:t>y=12.5</a:t>
            </a:r>
            <a:endParaRPr b="0" i="0" sz="1050" u="none" cap="none" strike="noStrike">
              <a:solidFill>
                <a:srgbClr val="000000"/>
              </a:solidFill>
              <a:latin typeface="Helvetica Neue Light"/>
              <a:ea typeface="Helvetica Neue Light"/>
              <a:cs typeface="Helvetica Neue Light"/>
              <a:sym typeface="Helvetica Neue Light"/>
            </a:endParaRPr>
          </a:p>
        </p:txBody>
      </p:sp>
      <p:cxnSp>
        <p:nvCxnSpPr>
          <p:cNvPr id="452" name="Google Shape;452;p69"/>
          <p:cNvCxnSpPr/>
          <p:nvPr/>
        </p:nvCxnSpPr>
        <p:spPr>
          <a:xfrm rot="10800000">
            <a:off x="4310154" y="2778805"/>
            <a:ext cx="9600" cy="1228500"/>
          </a:xfrm>
          <a:prstGeom prst="straightConnector1">
            <a:avLst/>
          </a:prstGeom>
          <a:noFill/>
          <a:ln cap="flat" cmpd="sng" w="25400">
            <a:solidFill>
              <a:srgbClr val="000000"/>
            </a:solidFill>
            <a:prstDash val="solid"/>
            <a:round/>
            <a:headEnd len="sm" w="sm" type="none"/>
            <a:tailEnd len="med" w="med" type="stealth"/>
          </a:ln>
        </p:spPr>
      </p:cxnSp>
      <p:cxnSp>
        <p:nvCxnSpPr>
          <p:cNvPr id="453" name="Google Shape;453;p69"/>
          <p:cNvCxnSpPr/>
          <p:nvPr/>
        </p:nvCxnSpPr>
        <p:spPr>
          <a:xfrm>
            <a:off x="4319754" y="4007305"/>
            <a:ext cx="1428600" cy="0"/>
          </a:xfrm>
          <a:prstGeom prst="straightConnector1">
            <a:avLst/>
          </a:prstGeom>
          <a:noFill/>
          <a:ln cap="flat" cmpd="sng" w="25400">
            <a:solidFill>
              <a:srgbClr val="000000"/>
            </a:solidFill>
            <a:prstDash val="solid"/>
            <a:round/>
            <a:headEnd len="sm" w="sm" type="none"/>
            <a:tailEnd len="med" w="med" type="stealth"/>
          </a:ln>
        </p:spPr>
      </p:cxnSp>
      <p:sp>
        <p:nvSpPr>
          <p:cNvPr id="454" name="Google Shape;454;p69"/>
          <p:cNvSpPr/>
          <p:nvPr/>
        </p:nvSpPr>
        <p:spPr>
          <a:xfrm>
            <a:off x="5251807" y="3658856"/>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5" name="Google Shape;455;p69"/>
          <p:cNvSpPr/>
          <p:nvPr/>
        </p:nvSpPr>
        <p:spPr>
          <a:xfrm>
            <a:off x="5416748" y="3598329"/>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6" name="Google Shape;456;p69"/>
          <p:cNvSpPr/>
          <p:nvPr/>
        </p:nvSpPr>
        <p:spPr>
          <a:xfrm>
            <a:off x="5251807" y="342491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7" name="Google Shape;457;p69"/>
          <p:cNvSpPr/>
          <p:nvPr/>
        </p:nvSpPr>
        <p:spPr>
          <a:xfrm>
            <a:off x="5333656" y="3195886"/>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8" name="Google Shape;458;p69"/>
          <p:cNvSpPr/>
          <p:nvPr/>
        </p:nvSpPr>
        <p:spPr>
          <a:xfrm>
            <a:off x="5469117" y="3230414"/>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9" name="Google Shape;459;p69"/>
          <p:cNvSpPr/>
          <p:nvPr/>
        </p:nvSpPr>
        <p:spPr>
          <a:xfrm>
            <a:off x="5537694" y="3536480"/>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460" name="Google Shape;460;p69"/>
          <p:cNvCxnSpPr/>
          <p:nvPr/>
        </p:nvCxnSpPr>
        <p:spPr>
          <a:xfrm>
            <a:off x="4310229" y="2960613"/>
            <a:ext cx="1227600" cy="1046700"/>
          </a:xfrm>
          <a:prstGeom prst="straightConnector1">
            <a:avLst/>
          </a:prstGeom>
          <a:noFill/>
          <a:ln cap="flat" cmpd="sng" w="25400">
            <a:solidFill>
              <a:srgbClr val="4F81BD"/>
            </a:solidFill>
            <a:prstDash val="solid"/>
            <a:round/>
            <a:headEnd len="sm" w="sm" type="none"/>
            <a:tailEnd len="sm" w="sm" type="none"/>
          </a:ln>
        </p:spPr>
      </p:cxnSp>
      <p:sp>
        <p:nvSpPr>
          <p:cNvPr id="461" name="Google Shape;461;p69"/>
          <p:cNvSpPr/>
          <p:nvPr/>
        </p:nvSpPr>
        <p:spPr>
          <a:xfrm>
            <a:off x="4872182" y="3254172"/>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2" name="Google Shape;462;p69"/>
          <p:cNvSpPr/>
          <p:nvPr/>
        </p:nvSpPr>
        <p:spPr>
          <a:xfrm>
            <a:off x="4452798" y="3419466"/>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3" name="Google Shape;463;p69"/>
          <p:cNvSpPr/>
          <p:nvPr/>
        </p:nvSpPr>
        <p:spPr>
          <a:xfrm>
            <a:off x="4494927" y="3649735"/>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4" name="Google Shape;464;p69"/>
          <p:cNvSpPr/>
          <p:nvPr/>
        </p:nvSpPr>
        <p:spPr>
          <a:xfrm>
            <a:off x="4669960" y="3538970"/>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5" name="Google Shape;465;p69"/>
          <p:cNvSpPr/>
          <p:nvPr/>
        </p:nvSpPr>
        <p:spPr>
          <a:xfrm>
            <a:off x="5084403" y="3738292"/>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6" name="Google Shape;466;p69"/>
          <p:cNvSpPr/>
          <p:nvPr/>
        </p:nvSpPr>
        <p:spPr>
          <a:xfrm>
            <a:off x="4636734" y="3387336"/>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7" name="Google Shape;467;p69"/>
          <p:cNvSpPr/>
          <p:nvPr/>
        </p:nvSpPr>
        <p:spPr>
          <a:xfrm>
            <a:off x="4789082" y="3681865"/>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8" name="Google Shape;468;p69"/>
          <p:cNvSpPr/>
          <p:nvPr/>
        </p:nvSpPr>
        <p:spPr>
          <a:xfrm>
            <a:off x="4667996" y="3790446"/>
            <a:ext cx="66600" cy="64200"/>
          </a:xfrm>
          <a:prstGeom prst="rect">
            <a:avLst/>
          </a:prstGeom>
          <a:solidFill>
            <a:srgbClr val="953734"/>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9" name="Google Shape;469;p69"/>
          <p:cNvSpPr/>
          <p:nvPr/>
        </p:nvSpPr>
        <p:spPr>
          <a:xfrm>
            <a:off x="4980763" y="3362753"/>
            <a:ext cx="68700" cy="74400"/>
          </a:xfrm>
          <a:prstGeom prst="ellipse">
            <a:avLst/>
          </a:prstGeom>
          <a:solidFill>
            <a:srgbClr val="000000"/>
          </a:solidFill>
          <a:ln cap="flat" cmpd="sng" w="9525">
            <a:solidFill>
              <a:srgbClr val="4A7D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0" name="Google Shape;470;p69"/>
          <p:cNvSpPr txBox="1"/>
          <p:nvPr/>
        </p:nvSpPr>
        <p:spPr>
          <a:xfrm>
            <a:off x="4986470" y="3440292"/>
            <a:ext cx="233700" cy="19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sp>
        <p:nvSpPr>
          <p:cNvPr id="471" name="Google Shape;471;p69"/>
          <p:cNvSpPr txBox="1"/>
          <p:nvPr/>
        </p:nvSpPr>
        <p:spPr>
          <a:xfrm>
            <a:off x="8137327" y="3141486"/>
            <a:ext cx="233700" cy="197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Helvetica Neue Light"/>
                <a:ea typeface="Helvetica Neue Light"/>
                <a:cs typeface="Helvetica Neue Light"/>
                <a:sym typeface="Helvetica Neue Light"/>
              </a:rPr>
              <a:t>?</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0"/>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600"/>
              <a:buFont typeface="Arial"/>
              <a:buNone/>
            </a:pPr>
            <a:r>
              <a:rPr b="1" i="0" lang="en" sz="2400" u="none" cap="none" strike="noStrike">
                <a:solidFill>
                  <a:schemeClr val="dk1"/>
                </a:solidFill>
                <a:latin typeface="Arial"/>
                <a:ea typeface="Arial"/>
                <a:cs typeface="Arial"/>
                <a:sym typeface="Arial"/>
              </a:rPr>
              <a:t> </a:t>
            </a:r>
            <a:r>
              <a:rPr b="1" lang="en">
                <a:solidFill>
                  <a:schemeClr val="dk1"/>
                </a:solidFill>
              </a:rPr>
              <a:t>機器學習新手的寶庫 - Datasets</a:t>
            </a:r>
            <a:endParaRPr b="0" i="0" sz="3600" u="none" cap="none" strike="noStrike">
              <a:solidFill>
                <a:schemeClr val="dk1"/>
              </a:solidFill>
              <a:latin typeface="Arial"/>
              <a:ea typeface="Arial"/>
              <a:cs typeface="Arial"/>
              <a:sym typeface="Arial"/>
            </a:endParaRPr>
          </a:p>
        </p:txBody>
      </p:sp>
      <p:sp>
        <p:nvSpPr>
          <p:cNvPr id="477" name="Google Shape;477;p70"/>
          <p:cNvSpPr txBox="1"/>
          <p:nvPr/>
        </p:nvSpPr>
        <p:spPr>
          <a:xfrm>
            <a:off x="3217350" y="4514300"/>
            <a:ext cx="6341400" cy="3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100" u="sng">
                <a:solidFill>
                  <a:schemeClr val="hlink"/>
                </a:solidFill>
                <a:hlinkClick r:id="rId3"/>
              </a:rPr>
              <a:t>https://scikit-learn.org/stable/datasets/index.html#toy-datasets</a:t>
            </a:r>
            <a:endParaRPr b="0" i="0" sz="1200" u="none" cap="none" strike="noStrike">
              <a:solidFill>
                <a:schemeClr val="dk1"/>
              </a:solidFill>
              <a:latin typeface="Arial"/>
              <a:ea typeface="Arial"/>
              <a:cs typeface="Arial"/>
              <a:sym typeface="Arial"/>
            </a:endParaRPr>
          </a:p>
        </p:txBody>
      </p:sp>
      <p:pic>
        <p:nvPicPr>
          <p:cNvPr id="478" name="Google Shape;478;p70"/>
          <p:cNvPicPr preferRelativeResize="0"/>
          <p:nvPr/>
        </p:nvPicPr>
        <p:blipFill rotWithShape="1">
          <a:blip r:embed="rId4">
            <a:alphaModFix/>
          </a:blip>
          <a:srcRect b="0" l="0" r="0" t="0"/>
          <a:stretch/>
        </p:blipFill>
        <p:spPr>
          <a:xfrm>
            <a:off x="208675" y="1027694"/>
            <a:ext cx="8839199" cy="32075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1"/>
          <p:cNvSpPr/>
          <p:nvPr/>
        </p:nvSpPr>
        <p:spPr>
          <a:xfrm>
            <a:off x="347600" y="15795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71"/>
          <p:cNvSpPr txBox="1"/>
          <p:nvPr/>
        </p:nvSpPr>
        <p:spPr>
          <a:xfrm>
            <a:off x="2065550" y="3446425"/>
            <a:ext cx="5301300" cy="74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B0F0"/>
                </a:solidFill>
                <a:latin typeface="Arial"/>
                <a:ea typeface="Arial"/>
                <a:cs typeface="Arial"/>
                <a:sym typeface="Arial"/>
              </a:rPr>
              <a:t>Can Scikit-Learn do it?</a:t>
            </a:r>
            <a:endParaRPr b="1" i="0" sz="3600" u="none" cap="none" strike="noStrike">
              <a:solidFill>
                <a:srgbClr val="00B0F0"/>
              </a:solidFill>
              <a:latin typeface="Arial"/>
              <a:ea typeface="Arial"/>
              <a:cs typeface="Arial"/>
              <a:sym typeface="Arial"/>
            </a:endParaRPr>
          </a:p>
        </p:txBody>
      </p:sp>
      <p:sp>
        <p:nvSpPr>
          <p:cNvPr id="486" name="Google Shape;486;p71"/>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56BADC"/>
                </a:solidFill>
              </a:rPr>
              <a:t>Preview:Framework</a:t>
            </a:r>
            <a:endParaRPr b="1">
              <a:solidFill>
                <a:srgbClr val="56BAD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72"/>
          <p:cNvSpPr txBox="1"/>
          <p:nvPr>
            <p:ph type="title"/>
          </p:nvPr>
        </p:nvSpPr>
        <p:spPr>
          <a:xfrm>
            <a:off x="37890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lang="en"/>
              <a:t>活用scikit-learn一條龍實作機器學習</a:t>
            </a:r>
            <a:endParaRPr/>
          </a:p>
        </p:txBody>
      </p:sp>
      <p:pic>
        <p:nvPicPr>
          <p:cNvPr id="493" name="Google Shape;493;p72"/>
          <p:cNvPicPr preferRelativeResize="0"/>
          <p:nvPr/>
        </p:nvPicPr>
        <p:blipFill rotWithShape="1">
          <a:blip r:embed="rId3">
            <a:alphaModFix/>
          </a:blip>
          <a:srcRect b="0" l="0" r="0" t="0"/>
          <a:stretch/>
        </p:blipFill>
        <p:spPr>
          <a:xfrm>
            <a:off x="152400" y="864275"/>
            <a:ext cx="8839199" cy="355929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3"/>
          <p:cNvSpPr/>
          <p:nvPr/>
        </p:nvSpPr>
        <p:spPr>
          <a:xfrm>
            <a:off x="347600" y="1579500"/>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73"/>
          <p:cNvSpPr txBox="1"/>
          <p:nvPr/>
        </p:nvSpPr>
        <p:spPr>
          <a:xfrm>
            <a:off x="2065550" y="3446425"/>
            <a:ext cx="5084700" cy="116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00B0F0"/>
                </a:solidFill>
                <a:latin typeface="Arial"/>
                <a:ea typeface="Arial"/>
                <a:cs typeface="Arial"/>
                <a:sym typeface="Arial"/>
              </a:rPr>
              <a:t>Yes, Scikit-Learn can !</a:t>
            </a:r>
            <a:endParaRPr b="1" i="0" sz="3600" u="none" cap="none" strike="noStrike">
              <a:solidFill>
                <a:srgbClr val="00B0F0"/>
              </a:solidFill>
              <a:latin typeface="Arial"/>
              <a:ea typeface="Arial"/>
              <a:cs typeface="Arial"/>
              <a:sym typeface="Arial"/>
            </a:endParaRPr>
          </a:p>
        </p:txBody>
      </p:sp>
      <p:sp>
        <p:nvSpPr>
          <p:cNvPr id="501" name="Google Shape;501;p73"/>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56BADC"/>
                </a:solidFill>
              </a:rPr>
              <a:t>Preview:Framework</a:t>
            </a:r>
            <a:endParaRPr b="1">
              <a:solidFill>
                <a:srgbClr val="56BAD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4"/>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507" name="Google Shape;507;p74"/>
          <p:cNvSpPr txBox="1"/>
          <p:nvPr/>
        </p:nvSpPr>
        <p:spPr>
          <a:xfrm>
            <a:off x="985675" y="2157300"/>
            <a:ext cx="75591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7BE68"/>
                </a:solidFill>
                <a:latin typeface="Roboto"/>
                <a:ea typeface="Roboto"/>
                <a:cs typeface="Roboto"/>
                <a:sym typeface="Roboto"/>
              </a:rPr>
              <a:t>Case Study→ 回歸起來!!!</a:t>
            </a:r>
            <a:endParaRPr b="1" i="0" sz="3000" u="none" cap="none" strike="noStrike">
              <a:solidFill>
                <a:srgbClr val="A5A5A5"/>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56BADC"/>
              </a:solidFill>
              <a:latin typeface="Arial"/>
              <a:ea typeface="Arial"/>
              <a:cs typeface="Arial"/>
              <a:sym typeface="Arial"/>
            </a:endParaRPr>
          </a:p>
        </p:txBody>
      </p:sp>
      <p:sp>
        <p:nvSpPr>
          <p:cNvPr id="508" name="Google Shape;508;p74"/>
          <p:cNvSpPr txBox="1"/>
          <p:nvPr/>
        </p:nvSpPr>
        <p:spPr>
          <a:xfrm>
            <a:off x="1038900" y="2923375"/>
            <a:ext cx="6785400" cy="41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A5A5A5"/>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12" name="Shape 512"/>
        <p:cNvGrpSpPr/>
        <p:nvPr/>
      </p:nvGrpSpPr>
      <p:grpSpPr>
        <a:xfrm>
          <a:off x="0" y="0"/>
          <a:ext cx="0" cy="0"/>
          <a:chOff x="0" y="0"/>
          <a:chExt cx="0" cy="0"/>
        </a:xfrm>
      </p:grpSpPr>
      <p:sp>
        <p:nvSpPr>
          <p:cNvPr id="513" name="Google Shape;513;p75"/>
          <p:cNvSpPr/>
          <p:nvPr/>
        </p:nvSpPr>
        <p:spPr>
          <a:xfrm>
            <a:off x="0" y="4749975"/>
            <a:ext cx="2982300" cy="393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75"/>
          <p:cNvSpPr/>
          <p:nvPr/>
        </p:nvSpPr>
        <p:spPr>
          <a:xfrm>
            <a:off x="485849" y="2205206"/>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75"/>
          <p:cNvSpPr txBox="1"/>
          <p:nvPr/>
        </p:nvSpPr>
        <p:spPr>
          <a:xfrm>
            <a:off x="485849" y="2248750"/>
            <a:ext cx="4395600" cy="880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800"/>
              <a:buFont typeface="Arial"/>
              <a:buNone/>
            </a:pPr>
            <a:r>
              <a:rPr b="0" i="0" lang="en" sz="2800" u="none" cap="none" strike="noStrike">
                <a:solidFill>
                  <a:srgbClr val="595959"/>
                </a:solidFill>
                <a:latin typeface="Times New Roman"/>
                <a:ea typeface="Times New Roman"/>
                <a:cs typeface="Times New Roman"/>
                <a:sym typeface="Times New Roman"/>
              </a:rPr>
              <a:t>Boston House Price Prediction</a:t>
            </a:r>
            <a:endParaRPr b="0" i="0" sz="28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15"/>
              </a:spcBef>
              <a:spcAft>
                <a:spcPts val="0"/>
              </a:spcAft>
              <a:buClr>
                <a:srgbClr val="000000"/>
              </a:buClr>
              <a:buSzPts val="2800"/>
              <a:buFont typeface="Arial"/>
              <a:buNone/>
            </a:pPr>
            <a:r>
              <a:rPr b="0" i="0" lang="en" sz="2800" u="none" cap="none" strike="noStrike">
                <a:solidFill>
                  <a:srgbClr val="595959"/>
                </a:solidFill>
                <a:latin typeface="Arimo"/>
                <a:ea typeface="Arimo"/>
                <a:cs typeface="Arimo"/>
                <a:sym typeface="Arimo"/>
              </a:rPr>
              <a:t>回歸問題</a:t>
            </a:r>
            <a:endParaRPr b="0" i="0" sz="2800" u="none" cap="none" strike="noStrike">
              <a:solidFill>
                <a:schemeClr val="dk1"/>
              </a:solidFill>
              <a:latin typeface="Arimo"/>
              <a:ea typeface="Arimo"/>
              <a:cs typeface="Arimo"/>
              <a:sym typeface="Arimo"/>
            </a:endParaRPr>
          </a:p>
        </p:txBody>
      </p:sp>
      <p:sp>
        <p:nvSpPr>
          <p:cNvPr id="516" name="Google Shape;516;p75"/>
          <p:cNvSpPr txBox="1"/>
          <p:nvPr/>
        </p:nvSpPr>
        <p:spPr>
          <a:xfrm>
            <a:off x="485849" y="1546893"/>
            <a:ext cx="3171900" cy="6285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Arimo"/>
                <a:ea typeface="Arimo"/>
                <a:cs typeface="Arimo"/>
                <a:sym typeface="Arimo"/>
              </a:rPr>
              <a:t>案例1</a:t>
            </a:r>
            <a:endParaRPr b="0" i="0" sz="4000" u="none" cap="none" strike="noStrike">
              <a:solidFill>
                <a:schemeClr val="dk1"/>
              </a:solidFill>
              <a:latin typeface="Arimo"/>
              <a:ea typeface="Arimo"/>
              <a:cs typeface="Arimo"/>
              <a:sym typeface="Arimo"/>
            </a:endParaRPr>
          </a:p>
        </p:txBody>
      </p:sp>
      <p:sp>
        <p:nvSpPr>
          <p:cNvPr id="517" name="Google Shape;517;p75"/>
          <p:cNvSpPr/>
          <p:nvPr/>
        </p:nvSpPr>
        <p:spPr>
          <a:xfrm>
            <a:off x="6314425" y="2935223"/>
            <a:ext cx="2703000" cy="2093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pic>
        <p:nvPicPr>
          <p:cNvPr descr="「regression」的圖片搜尋結果&quot;" id="522" name="Google Shape;522;p76"/>
          <p:cNvPicPr preferRelativeResize="0"/>
          <p:nvPr/>
        </p:nvPicPr>
        <p:blipFill>
          <a:blip r:embed="rId3">
            <a:alphaModFix/>
          </a:blip>
          <a:stretch>
            <a:fillRect/>
          </a:stretch>
        </p:blipFill>
        <p:spPr>
          <a:xfrm>
            <a:off x="2236100" y="1159938"/>
            <a:ext cx="4558600" cy="3580675"/>
          </a:xfrm>
          <a:prstGeom prst="rect">
            <a:avLst/>
          </a:prstGeom>
          <a:noFill/>
          <a:ln>
            <a:noFill/>
          </a:ln>
        </p:spPr>
      </p:pic>
      <p:sp>
        <p:nvSpPr>
          <p:cNvPr id="523" name="Google Shape;523;p76"/>
          <p:cNvSpPr txBox="1"/>
          <p:nvPr>
            <p:ph type="title"/>
          </p:nvPr>
        </p:nvSpPr>
        <p:spPr>
          <a:xfrm>
            <a:off x="443650" y="113375"/>
            <a:ext cx="8143500" cy="598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回歸（Regression）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 - 1. Define Problem</a:t>
            </a:r>
            <a:endParaRPr/>
          </a:p>
        </p:txBody>
      </p:sp>
      <p:sp>
        <p:nvSpPr>
          <p:cNvPr id="529" name="Google Shape;529;p77"/>
          <p:cNvSpPr txBox="1"/>
          <p:nvPr/>
        </p:nvSpPr>
        <p:spPr>
          <a:xfrm>
            <a:off x="79925" y="4682779"/>
            <a:ext cx="50895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3"/>
              </a:rPr>
              <a:t>http://scikit-learn.org/stable/modules/classes.html#module-sklearn.datasets</a:t>
            </a:r>
            <a:endParaRPr b="0" i="0" sz="1200" u="none" cap="none" strike="noStrike">
              <a:solidFill>
                <a:schemeClr val="dk1"/>
              </a:solidFill>
              <a:latin typeface="Arial"/>
              <a:ea typeface="Arial"/>
              <a:cs typeface="Arial"/>
              <a:sym typeface="Arial"/>
            </a:endParaRPr>
          </a:p>
        </p:txBody>
      </p:sp>
      <p:sp>
        <p:nvSpPr>
          <p:cNvPr id="530" name="Google Shape;530;p77"/>
          <p:cNvSpPr/>
          <p:nvPr/>
        </p:nvSpPr>
        <p:spPr>
          <a:xfrm>
            <a:off x="414900" y="1698950"/>
            <a:ext cx="8229600" cy="10230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mo"/>
                <a:ea typeface="Arimo"/>
                <a:cs typeface="Arimo"/>
                <a:sym typeface="Arimo"/>
              </a:rPr>
              <a:t>from  sklearn.datasets import load_boston</a:t>
            </a:r>
            <a:endParaRPr b="1" i="0" sz="2400" u="none" cap="none" strike="noStrike">
              <a:solidFill>
                <a:schemeClr val="dk1"/>
              </a:solidFill>
              <a:latin typeface="Arimo"/>
              <a:ea typeface="Arimo"/>
              <a:cs typeface="Arimo"/>
              <a:sym typeface="Arimo"/>
            </a:endParaRPr>
          </a:p>
          <a:p>
            <a:pPr indent="0" lvl="0" marL="0" marR="0" rtl="0" algn="l">
              <a:lnSpc>
                <a:spcPct val="116111"/>
              </a:lnSpc>
              <a:spcBef>
                <a:spcPts val="0"/>
              </a:spcBef>
              <a:spcAft>
                <a:spcPts val="0"/>
              </a:spcAft>
              <a:buClr>
                <a:srgbClr val="000000"/>
              </a:buClr>
              <a:buSzPts val="2400"/>
              <a:buFont typeface="Arial"/>
              <a:buNone/>
            </a:pPr>
            <a:r>
              <a:rPr b="1" i="0" lang="en" sz="2400" u="none" cap="none" strike="noStrike">
                <a:solidFill>
                  <a:schemeClr val="dk1"/>
                </a:solidFill>
                <a:latin typeface="Arimo"/>
                <a:ea typeface="Arimo"/>
                <a:cs typeface="Arimo"/>
                <a:sym typeface="Arimo"/>
              </a:rPr>
              <a:t>boston = load_boston()</a:t>
            </a:r>
            <a:endParaRPr b="1" i="0" sz="2400" u="none" cap="none" strike="noStrike">
              <a:solidFill>
                <a:srgbClr val="000000"/>
              </a:solidFill>
              <a:latin typeface="Calibri"/>
              <a:ea typeface="Calibri"/>
              <a:cs typeface="Calibri"/>
              <a:sym typeface="Calibri"/>
            </a:endParaRPr>
          </a:p>
        </p:txBody>
      </p:sp>
      <p:sp>
        <p:nvSpPr>
          <p:cNvPr id="531" name="Google Shape;531;p77"/>
          <p:cNvSpPr txBox="1"/>
          <p:nvPr/>
        </p:nvSpPr>
        <p:spPr>
          <a:xfrm>
            <a:off x="1014125" y="2846300"/>
            <a:ext cx="7241100" cy="18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666666"/>
                </a:solidFill>
                <a:latin typeface="Arial"/>
                <a:ea typeface="Arial"/>
                <a:cs typeface="Arial"/>
                <a:sym typeface="Arial"/>
              </a:rPr>
              <a:t>呼叫剛剛import的函式，能夠讓我們把boston房價的資料集叫出來。</a:t>
            </a:r>
            <a:endParaRPr b="0" i="0" sz="2400" u="none" cap="none" strike="noStrike">
              <a:solidFill>
                <a:srgbClr val="66666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cxnSp>
        <p:nvCxnSpPr>
          <p:cNvPr id="232" name="Google Shape;232;p51"/>
          <p:cNvCxnSpPr/>
          <p:nvPr/>
        </p:nvCxnSpPr>
        <p:spPr>
          <a:xfrm>
            <a:off x="257175" y="2821575"/>
            <a:ext cx="3909000" cy="14700"/>
          </a:xfrm>
          <a:prstGeom prst="straightConnector1">
            <a:avLst/>
          </a:prstGeom>
          <a:noFill/>
          <a:ln cap="flat" cmpd="sng" w="76200">
            <a:solidFill>
              <a:srgbClr val="FF9900"/>
            </a:solidFill>
            <a:prstDash val="solid"/>
            <a:round/>
            <a:headEnd len="sm" w="sm" type="none"/>
            <a:tailEnd len="sm" w="sm" type="none"/>
          </a:ln>
        </p:spPr>
      </p:cxnSp>
      <p:sp>
        <p:nvSpPr>
          <p:cNvPr id="233" name="Google Shape;233;p51"/>
          <p:cNvSpPr txBox="1"/>
          <p:nvPr/>
        </p:nvSpPr>
        <p:spPr>
          <a:xfrm>
            <a:off x="95513" y="2263144"/>
            <a:ext cx="4232400" cy="4938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Microsoft JhengHei"/>
                <a:ea typeface="Microsoft JhengHei"/>
                <a:cs typeface="Microsoft JhengHei"/>
                <a:sym typeface="Microsoft JhengHei"/>
              </a:rPr>
              <a:t>課程內容</a:t>
            </a:r>
            <a:endParaRPr b="1" i="0" sz="3600" u="none" cap="none" strike="noStrike">
              <a:solidFill>
                <a:srgbClr val="000000"/>
              </a:solidFill>
              <a:latin typeface="Microsoft JhengHei"/>
              <a:ea typeface="Microsoft JhengHei"/>
              <a:cs typeface="Microsoft JhengHei"/>
              <a:sym typeface="Microsoft JhengHei"/>
            </a:endParaRPr>
          </a:p>
        </p:txBody>
      </p:sp>
      <p:sp>
        <p:nvSpPr>
          <p:cNvPr id="234" name="Google Shape;234;p51"/>
          <p:cNvSpPr txBox="1"/>
          <p:nvPr/>
        </p:nvSpPr>
        <p:spPr>
          <a:xfrm>
            <a:off x="4790794" y="1263834"/>
            <a:ext cx="4232400" cy="493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p51"/>
          <p:cNvPicPr preferRelativeResize="0"/>
          <p:nvPr/>
        </p:nvPicPr>
        <p:blipFill rotWithShape="1">
          <a:blip r:embed="rId3">
            <a:alphaModFix/>
          </a:blip>
          <a:srcRect b="0" l="0" r="0" t="0"/>
          <a:stretch/>
        </p:blipFill>
        <p:spPr>
          <a:xfrm>
            <a:off x="7610850" y="4820100"/>
            <a:ext cx="1487425" cy="280775"/>
          </a:xfrm>
          <a:prstGeom prst="rect">
            <a:avLst/>
          </a:prstGeom>
          <a:noFill/>
          <a:ln>
            <a:noFill/>
          </a:ln>
        </p:spPr>
      </p:pic>
      <p:sp>
        <p:nvSpPr>
          <p:cNvPr id="236" name="Google Shape;236;p51"/>
          <p:cNvSpPr txBox="1"/>
          <p:nvPr>
            <p:ph idx="1" type="body"/>
          </p:nvPr>
        </p:nvSpPr>
        <p:spPr>
          <a:xfrm>
            <a:off x="4242375" y="172975"/>
            <a:ext cx="4614000" cy="4800300"/>
          </a:xfrm>
          <a:prstGeom prst="rect">
            <a:avLst/>
          </a:prstGeom>
          <a:solidFill>
            <a:srgbClr val="FFF2CC"/>
          </a:solidFill>
          <a:ln>
            <a:noFill/>
          </a:ln>
        </p:spPr>
        <p:txBody>
          <a:bodyPr anchorCtr="0" anchor="ctr" bIns="26775" lIns="26775" spcFirstLastPara="1" rIns="26775" wrap="square" tIns="26775">
            <a:noAutofit/>
          </a:bodyPr>
          <a:lstStyle/>
          <a:p>
            <a:pPr indent="-406400" lvl="0" marL="457200" rtl="0" algn="ctr">
              <a:lnSpc>
                <a:spcPct val="100000"/>
              </a:lnSpc>
              <a:spcBef>
                <a:spcPts val="0"/>
              </a:spcBef>
              <a:spcAft>
                <a:spcPts val="0"/>
              </a:spcAft>
              <a:buSzPts val="2800"/>
              <a:buFont typeface="Microsoft JhengHei"/>
              <a:buAutoNum type="arabicPeriod"/>
            </a:pPr>
            <a:r>
              <a:rPr b="1" lang="en" sz="2800">
                <a:latin typeface="Microsoft JhengHei"/>
                <a:ea typeface="Microsoft JhengHei"/>
                <a:cs typeface="Microsoft JhengHei"/>
                <a:sym typeface="Microsoft JhengHei"/>
              </a:rPr>
              <a:t>Introduction of ML</a:t>
            </a:r>
            <a:endParaRPr b="1" sz="2800">
              <a:latin typeface="Microsoft JhengHei"/>
              <a:ea typeface="Microsoft JhengHei"/>
              <a:cs typeface="Microsoft JhengHei"/>
              <a:sym typeface="Microsoft JhengHei"/>
            </a:endParaRPr>
          </a:p>
          <a:p>
            <a:pPr indent="0" lvl="0" marL="457200" rtl="0" algn="ctr">
              <a:lnSpc>
                <a:spcPct val="100000"/>
              </a:lnSpc>
              <a:spcBef>
                <a:spcPts val="0"/>
              </a:spcBef>
              <a:spcAft>
                <a:spcPts val="0"/>
              </a:spcAft>
              <a:buSzPts val="2400"/>
              <a:buNone/>
            </a:pPr>
            <a:r>
              <a:t/>
            </a:r>
            <a:endParaRPr b="1" sz="2800">
              <a:latin typeface="Microsoft JhengHei"/>
              <a:ea typeface="Microsoft JhengHei"/>
              <a:cs typeface="Microsoft JhengHei"/>
              <a:sym typeface="Microsoft JhengHei"/>
            </a:endParaRPr>
          </a:p>
          <a:p>
            <a:pPr indent="-406400" lvl="0" marL="457200" rtl="0" algn="ctr">
              <a:lnSpc>
                <a:spcPct val="100000"/>
              </a:lnSpc>
              <a:spcBef>
                <a:spcPts val="0"/>
              </a:spcBef>
              <a:spcAft>
                <a:spcPts val="0"/>
              </a:spcAft>
              <a:buSzPts val="2800"/>
              <a:buFont typeface="Microsoft JhengHei"/>
              <a:buAutoNum type="arabicPeriod"/>
            </a:pPr>
            <a:r>
              <a:rPr b="1" lang="en" sz="2800">
                <a:latin typeface="Microsoft JhengHei"/>
                <a:ea typeface="Microsoft JhengHei"/>
                <a:cs typeface="Microsoft JhengHei"/>
                <a:sym typeface="Microsoft JhengHei"/>
              </a:rPr>
              <a:t>案例分析 - 迴歸</a:t>
            </a:r>
            <a:endParaRPr b="1" sz="2800">
              <a:latin typeface="Microsoft JhengHei"/>
              <a:ea typeface="Microsoft JhengHei"/>
              <a:cs typeface="Microsoft JhengHei"/>
              <a:sym typeface="Microsoft JhengHei"/>
            </a:endParaRPr>
          </a:p>
          <a:p>
            <a:pPr indent="0" lvl="0" marL="457200" rtl="0" algn="ctr">
              <a:lnSpc>
                <a:spcPct val="100000"/>
              </a:lnSpc>
              <a:spcBef>
                <a:spcPts val="0"/>
              </a:spcBef>
              <a:spcAft>
                <a:spcPts val="0"/>
              </a:spcAft>
              <a:buSzPts val="2400"/>
              <a:buNone/>
            </a:pPr>
            <a:r>
              <a:t/>
            </a:r>
            <a:endParaRPr b="1" sz="2800">
              <a:latin typeface="Microsoft JhengHei"/>
              <a:ea typeface="Microsoft JhengHei"/>
              <a:cs typeface="Microsoft JhengHei"/>
              <a:sym typeface="Microsoft JhengHei"/>
            </a:endParaRPr>
          </a:p>
          <a:p>
            <a:pPr indent="-406400" lvl="0" marL="457200" rtl="0" algn="ctr">
              <a:lnSpc>
                <a:spcPct val="100000"/>
              </a:lnSpc>
              <a:spcBef>
                <a:spcPts val="0"/>
              </a:spcBef>
              <a:spcAft>
                <a:spcPts val="0"/>
              </a:spcAft>
              <a:buSzPts val="2800"/>
              <a:buFont typeface="Microsoft JhengHei"/>
              <a:buAutoNum type="arabicPeriod"/>
            </a:pPr>
            <a:r>
              <a:rPr b="1" lang="en" sz="2800">
                <a:latin typeface="Microsoft JhengHei"/>
                <a:ea typeface="Microsoft JhengHei"/>
                <a:cs typeface="Microsoft JhengHei"/>
                <a:sym typeface="Microsoft JhengHei"/>
              </a:rPr>
              <a:t>案例分析 - 分類</a:t>
            </a:r>
            <a:endParaRPr b="1" sz="2800">
              <a:latin typeface="Microsoft JhengHei"/>
              <a:ea typeface="Microsoft JhengHei"/>
              <a:cs typeface="Microsoft JhengHei"/>
              <a:sym typeface="Microsoft JhengHei"/>
            </a:endParaRPr>
          </a:p>
          <a:p>
            <a:pPr indent="0" lvl="0" marL="0" rtl="0" algn="l">
              <a:lnSpc>
                <a:spcPct val="115000"/>
              </a:lnSpc>
              <a:spcBef>
                <a:spcPts val="0"/>
              </a:spcBef>
              <a:spcAft>
                <a:spcPts val="0"/>
              </a:spcAft>
              <a:buSzPts val="2400"/>
              <a:buNone/>
            </a:pPr>
            <a:r>
              <a:t/>
            </a:r>
            <a:endParaRPr b="1" sz="2400">
              <a:latin typeface="Microsoft JhengHei"/>
              <a:ea typeface="Microsoft JhengHei"/>
              <a:cs typeface="Microsoft JhengHei"/>
              <a:sym typeface="Microsoft JhengHe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8"/>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 - 1. Define Problem</a:t>
            </a:r>
            <a:endParaRPr/>
          </a:p>
        </p:txBody>
      </p:sp>
      <p:sp>
        <p:nvSpPr>
          <p:cNvPr id="537" name="Google Shape;537;p78"/>
          <p:cNvSpPr/>
          <p:nvPr/>
        </p:nvSpPr>
        <p:spPr>
          <a:xfrm>
            <a:off x="202600"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data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影響房價因素</a:t>
            </a:r>
            <a:endParaRPr b="0" i="0" sz="1800" u="none" cap="none" strike="noStrike">
              <a:solidFill>
                <a:srgbClr val="000000"/>
              </a:solidFill>
              <a:latin typeface="Arial"/>
              <a:ea typeface="Arial"/>
              <a:cs typeface="Arial"/>
              <a:sym typeface="Arial"/>
            </a:endParaRPr>
          </a:p>
        </p:txBody>
      </p:sp>
      <p:sp>
        <p:nvSpPr>
          <p:cNvPr id="538" name="Google Shape;538;p78"/>
          <p:cNvSpPr/>
          <p:nvPr/>
        </p:nvSpPr>
        <p:spPr>
          <a:xfrm>
            <a:off x="2468875"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target</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房價</a:t>
            </a:r>
            <a:endParaRPr b="0" i="0" sz="1800" u="none" cap="none" strike="noStrike">
              <a:solidFill>
                <a:srgbClr val="000000"/>
              </a:solidFill>
              <a:latin typeface="Arial"/>
              <a:ea typeface="Arial"/>
              <a:cs typeface="Arial"/>
              <a:sym typeface="Arial"/>
            </a:endParaRPr>
          </a:p>
        </p:txBody>
      </p:sp>
      <p:sp>
        <p:nvSpPr>
          <p:cNvPr id="539" name="Google Shape;539;p78"/>
          <p:cNvSpPr/>
          <p:nvPr/>
        </p:nvSpPr>
        <p:spPr>
          <a:xfrm>
            <a:off x="4735150"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feature_names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因素名稱</a:t>
            </a:r>
            <a:endParaRPr b="0" i="0" sz="1800" u="none" cap="none" strike="noStrike">
              <a:solidFill>
                <a:srgbClr val="000000"/>
              </a:solidFill>
              <a:latin typeface="Arial"/>
              <a:ea typeface="Arial"/>
              <a:cs typeface="Arial"/>
              <a:sym typeface="Arial"/>
            </a:endParaRPr>
          </a:p>
        </p:txBody>
      </p:sp>
      <p:sp>
        <p:nvSpPr>
          <p:cNvPr id="540" name="Google Shape;540;p78"/>
          <p:cNvSpPr/>
          <p:nvPr/>
        </p:nvSpPr>
        <p:spPr>
          <a:xfrm>
            <a:off x="7001425"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DESCR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資料集描述</a:t>
            </a:r>
            <a:endParaRPr b="0" i="0" sz="1800" u="none" cap="none" strike="noStrike">
              <a:solidFill>
                <a:srgbClr val="000000"/>
              </a:solidFill>
              <a:latin typeface="Arial"/>
              <a:ea typeface="Arial"/>
              <a:cs typeface="Arial"/>
              <a:sym typeface="Arial"/>
            </a:endParaRPr>
          </a:p>
        </p:txBody>
      </p:sp>
      <p:pic>
        <p:nvPicPr>
          <p:cNvPr id="541" name="Google Shape;541;p78"/>
          <p:cNvPicPr preferRelativeResize="0"/>
          <p:nvPr/>
        </p:nvPicPr>
        <p:blipFill rotWithShape="1">
          <a:blip r:embed="rId3">
            <a:alphaModFix/>
          </a:blip>
          <a:srcRect b="0" l="0" r="0" t="0"/>
          <a:stretch/>
        </p:blipFill>
        <p:spPr>
          <a:xfrm>
            <a:off x="1932500" y="1941025"/>
            <a:ext cx="4886325" cy="323850"/>
          </a:xfrm>
          <a:prstGeom prst="rect">
            <a:avLst/>
          </a:prstGeom>
          <a:noFill/>
          <a:ln>
            <a:noFill/>
          </a:ln>
        </p:spPr>
      </p:pic>
      <p:sp>
        <p:nvSpPr>
          <p:cNvPr id="542" name="Google Shape;542;p78"/>
          <p:cNvSpPr/>
          <p:nvPr/>
        </p:nvSpPr>
        <p:spPr>
          <a:xfrm rot="5401444">
            <a:off x="3922350" y="1771674"/>
            <a:ext cx="714300" cy="1853100"/>
          </a:xfrm>
          <a:prstGeom prst="rightArrow">
            <a:avLst>
              <a:gd fmla="val 50000"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78"/>
          <p:cNvSpPr/>
          <p:nvPr/>
        </p:nvSpPr>
        <p:spPr>
          <a:xfrm>
            <a:off x="2860500" y="1142900"/>
            <a:ext cx="2838000" cy="5262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434343"/>
                </a:solidFill>
                <a:latin typeface="Calibri"/>
                <a:ea typeface="Calibri"/>
                <a:cs typeface="Calibri"/>
                <a:sym typeface="Calibri"/>
              </a:rPr>
              <a:t>print(boston.keys())</a:t>
            </a:r>
            <a:endParaRPr b="1" i="0" sz="2400" u="none" cap="none" strike="noStrike">
              <a:solidFill>
                <a:srgbClr val="434343"/>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9"/>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 - 1. Define Problem</a:t>
            </a:r>
            <a:endParaRPr/>
          </a:p>
        </p:txBody>
      </p:sp>
      <p:sp>
        <p:nvSpPr>
          <p:cNvPr id="549" name="Google Shape;549;p79"/>
          <p:cNvSpPr txBox="1"/>
          <p:nvPr/>
        </p:nvSpPr>
        <p:spPr>
          <a:xfrm>
            <a:off x="478302" y="1093250"/>
            <a:ext cx="3310800" cy="461700"/>
          </a:xfrm>
          <a:prstGeom prst="rect">
            <a:avLst/>
          </a:prstGeom>
          <a:solidFill>
            <a:srgbClr val="666666"/>
          </a:solidFill>
          <a:ln cap="flat" cmpd="sng" w="9525">
            <a:solidFill>
              <a:srgbClr val="BFBFB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print(boston.DESCR)</a:t>
            </a:r>
            <a:endParaRPr b="1" i="0" sz="2400" u="none" cap="none" strike="noStrike">
              <a:solidFill>
                <a:srgbClr val="FFFFFF"/>
              </a:solidFill>
              <a:latin typeface="Arial"/>
              <a:ea typeface="Arial"/>
              <a:cs typeface="Arial"/>
              <a:sym typeface="Arial"/>
            </a:endParaRPr>
          </a:p>
        </p:txBody>
      </p:sp>
      <p:pic>
        <p:nvPicPr>
          <p:cNvPr id="550" name="Google Shape;550;p79"/>
          <p:cNvPicPr preferRelativeResize="0"/>
          <p:nvPr/>
        </p:nvPicPr>
        <p:blipFill rotWithShape="1">
          <a:blip r:embed="rId3">
            <a:alphaModFix/>
          </a:blip>
          <a:srcRect b="0" l="0" r="0" t="0"/>
          <a:stretch/>
        </p:blipFill>
        <p:spPr>
          <a:xfrm>
            <a:off x="4317700" y="1093250"/>
            <a:ext cx="4597701" cy="2283375"/>
          </a:xfrm>
          <a:prstGeom prst="rect">
            <a:avLst/>
          </a:prstGeom>
          <a:noFill/>
          <a:ln>
            <a:noFill/>
          </a:ln>
        </p:spPr>
      </p:pic>
      <p:sp>
        <p:nvSpPr>
          <p:cNvPr id="551" name="Google Shape;551;p79"/>
          <p:cNvSpPr txBox="1"/>
          <p:nvPr/>
        </p:nvSpPr>
        <p:spPr>
          <a:xfrm>
            <a:off x="402100" y="3551875"/>
            <a:ext cx="39909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print(boston.feature_names)</a:t>
            </a:r>
            <a:endParaRPr b="1" i="0" sz="2400" u="none" cap="none" strike="noStrike">
              <a:solidFill>
                <a:srgbClr val="FFFFFF"/>
              </a:solidFill>
              <a:latin typeface="Arial"/>
              <a:ea typeface="Arial"/>
              <a:cs typeface="Arial"/>
              <a:sym typeface="Arial"/>
            </a:endParaRPr>
          </a:p>
        </p:txBody>
      </p:sp>
      <p:pic>
        <p:nvPicPr>
          <p:cNvPr id="552" name="Google Shape;552;p79"/>
          <p:cNvPicPr preferRelativeResize="0"/>
          <p:nvPr/>
        </p:nvPicPr>
        <p:blipFill rotWithShape="1">
          <a:blip r:embed="rId4">
            <a:alphaModFix/>
          </a:blip>
          <a:srcRect b="0" l="0" r="0" t="0"/>
          <a:stretch/>
        </p:blipFill>
        <p:spPr>
          <a:xfrm>
            <a:off x="3016775" y="4292625"/>
            <a:ext cx="5886450" cy="485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0"/>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 - 1. Define Problem</a:t>
            </a:r>
            <a:endParaRPr/>
          </a:p>
        </p:txBody>
      </p:sp>
      <p:sp>
        <p:nvSpPr>
          <p:cNvPr id="558" name="Google Shape;558;p80"/>
          <p:cNvSpPr txBox="1"/>
          <p:nvPr/>
        </p:nvSpPr>
        <p:spPr>
          <a:xfrm>
            <a:off x="891750" y="2289475"/>
            <a:ext cx="7020900" cy="217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[ 0.006320, 18.00, 2.31, 0, 0.5380, 6.575, 65.20, 4.090, 1.000,  296, 15.30, 396.9, 4.98 ],</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1" i="0" lang="en" sz="1050" u="none" cap="none" strike="noStrike">
                <a:solidFill>
                  <a:srgbClr val="212121"/>
                </a:solidFill>
                <a:highlight>
                  <a:srgbClr val="FFFFFF"/>
                </a:highlight>
                <a:latin typeface="Verdana"/>
                <a:ea typeface="Verdana"/>
                <a:cs typeface="Verdana"/>
                <a:sym typeface="Verdana"/>
              </a:rPr>
              <a:t>[ 0.002320, 75.00, 2.64, 0, 0.5233, 5.111, 33.23, 5.722, 1.000,  198, 21.10, 412.2, 3.53 ],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rPr b="1" i="0" lang="en" sz="1050" u="none" cap="none" strike="noStrike">
                <a:solidFill>
                  <a:srgbClr val="212121"/>
                </a:solidFill>
                <a:highlight>
                  <a:srgbClr val="FFFFFF"/>
                </a:highlight>
                <a:latin typeface="Verdana"/>
                <a:ea typeface="Verdana"/>
                <a:cs typeface="Verdana"/>
                <a:sym typeface="Verdana"/>
              </a:rPr>
              <a:t>…</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chemeClr val="dk1"/>
              </a:buClr>
              <a:buSzPts val="1100"/>
              <a:buFont typeface="Arial"/>
              <a:buNone/>
            </a:pPr>
            <a:r>
              <a:rPr b="1" i="0" lang="en" sz="1050" u="none" cap="none" strike="noStrike">
                <a:solidFill>
                  <a:srgbClr val="212121"/>
                </a:solidFill>
                <a:highlight>
                  <a:srgbClr val="FFFFFF"/>
                </a:highlight>
                <a:latin typeface="Verdana"/>
                <a:ea typeface="Verdana"/>
                <a:cs typeface="Verdana"/>
                <a:sym typeface="Verdana"/>
              </a:rPr>
              <a:t>[ 0.023320, 22.00, 2.23, 1, 0.7363, 7.233, 22.20, 32.090, 1.000,  223, 13.50, 370.2, 4.51 ]</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50"/>
              <a:buFont typeface="Arial"/>
              <a:buNone/>
            </a:pPr>
            <a:r>
              <a:t/>
            </a:r>
            <a:endParaRPr b="1" i="0" sz="1050" u="none" cap="none" strike="noStrike">
              <a:solidFill>
                <a:srgbClr val="212121"/>
              </a:solidFill>
              <a:highlight>
                <a:srgbClr val="FFFFFF"/>
              </a:highlight>
              <a:latin typeface="Verdana"/>
              <a:ea typeface="Verdana"/>
              <a:cs typeface="Verdana"/>
              <a:sym typeface="Verdana"/>
            </a:endParaRPr>
          </a:p>
        </p:txBody>
      </p:sp>
      <p:sp>
        <p:nvSpPr>
          <p:cNvPr id="559" name="Google Shape;559;p80"/>
          <p:cNvSpPr txBox="1"/>
          <p:nvPr/>
        </p:nvSpPr>
        <p:spPr>
          <a:xfrm>
            <a:off x="2101425" y="1200225"/>
            <a:ext cx="1973700" cy="461700"/>
          </a:xfrm>
          <a:prstGeom prst="rect">
            <a:avLst/>
          </a:prstGeom>
          <a:no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  data matrix</a:t>
            </a:r>
            <a:endParaRPr b="1" i="0" sz="2400" u="none" cap="none" strike="noStrike">
              <a:solidFill>
                <a:srgbClr val="666666"/>
              </a:solidFill>
              <a:latin typeface="Arial"/>
              <a:ea typeface="Arial"/>
              <a:cs typeface="Arial"/>
              <a:sym typeface="Arial"/>
            </a:endParaRPr>
          </a:p>
        </p:txBody>
      </p:sp>
      <p:sp>
        <p:nvSpPr>
          <p:cNvPr id="560" name="Google Shape;560;p80"/>
          <p:cNvSpPr txBox="1"/>
          <p:nvPr/>
        </p:nvSpPr>
        <p:spPr>
          <a:xfrm>
            <a:off x="4074875" y="1200225"/>
            <a:ext cx="25626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print(boston.data)</a:t>
            </a:r>
            <a:endParaRPr b="1" i="0" sz="2400" u="none" cap="none" strike="noStrike">
              <a:solidFill>
                <a:srgbClr val="FFFFFF"/>
              </a:solidFill>
              <a:latin typeface="Arial"/>
              <a:ea typeface="Arial"/>
              <a:cs typeface="Arial"/>
              <a:sym typeface="Arial"/>
            </a:endParaRPr>
          </a:p>
        </p:txBody>
      </p:sp>
      <p:sp>
        <p:nvSpPr>
          <p:cNvPr id="561" name="Google Shape;561;p80"/>
          <p:cNvSpPr/>
          <p:nvPr/>
        </p:nvSpPr>
        <p:spPr>
          <a:xfrm>
            <a:off x="1012350" y="2119975"/>
            <a:ext cx="6641175" cy="213950"/>
          </a:xfrm>
          <a:custGeom>
            <a:rect b="b" l="l" r="r" t="t"/>
            <a:pathLst>
              <a:path extrusionOk="0" h="8558" w="265647">
                <a:moveTo>
                  <a:pt x="0" y="7531"/>
                </a:moveTo>
                <a:lnTo>
                  <a:pt x="0" y="0"/>
                </a:lnTo>
                <a:lnTo>
                  <a:pt x="265647" y="0"/>
                </a:lnTo>
                <a:lnTo>
                  <a:pt x="265647" y="8558"/>
                </a:lnTo>
              </a:path>
            </a:pathLst>
          </a:custGeom>
          <a:noFill/>
          <a:ln cap="flat" cmpd="sng" w="9525">
            <a:solidFill>
              <a:srgbClr val="434343"/>
            </a:solidFill>
            <a:prstDash val="solid"/>
            <a:round/>
            <a:headEnd len="sm" w="sm" type="none"/>
            <a:tailEnd len="sm" w="sm" type="none"/>
          </a:ln>
        </p:spPr>
      </p:sp>
      <p:sp>
        <p:nvSpPr>
          <p:cNvPr id="562" name="Google Shape;562;p80"/>
          <p:cNvSpPr txBox="1"/>
          <p:nvPr/>
        </p:nvSpPr>
        <p:spPr>
          <a:xfrm>
            <a:off x="3571225" y="1926950"/>
            <a:ext cx="1069800" cy="402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13 feature</a:t>
            </a:r>
            <a:endParaRPr b="1" i="0" sz="1400" u="none" cap="none" strike="noStrike">
              <a:solidFill>
                <a:srgbClr val="FF0000"/>
              </a:solidFill>
              <a:latin typeface="Arial"/>
              <a:ea typeface="Arial"/>
              <a:cs typeface="Arial"/>
              <a:sym typeface="Arial"/>
            </a:endParaRPr>
          </a:p>
        </p:txBody>
      </p:sp>
      <p:sp>
        <p:nvSpPr>
          <p:cNvPr id="563" name="Google Shape;563;p80"/>
          <p:cNvSpPr txBox="1"/>
          <p:nvPr/>
        </p:nvSpPr>
        <p:spPr>
          <a:xfrm>
            <a:off x="8005975" y="2229575"/>
            <a:ext cx="669600" cy="206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24.0</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22.2</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212121"/>
                </a:solidFill>
                <a:highlight>
                  <a:srgbClr val="FFFFFF"/>
                </a:highlight>
                <a:latin typeface="Verdana"/>
                <a:ea typeface="Verdana"/>
                <a:cs typeface="Verdana"/>
                <a:sym typeface="Verdana"/>
              </a:rPr>
              <a:t>31.2</a:t>
            </a:r>
            <a:endParaRPr b="1" i="0" sz="10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212121"/>
              </a:solidFill>
              <a:highlight>
                <a:srgbClr val="FFFFFF"/>
              </a:highlight>
              <a:latin typeface="Verdana"/>
              <a:ea typeface="Verdana"/>
              <a:cs typeface="Verdana"/>
              <a:sym typeface="Verdana"/>
            </a:endParaRPr>
          </a:p>
        </p:txBody>
      </p:sp>
      <p:sp>
        <p:nvSpPr>
          <p:cNvPr id="564" name="Google Shape;564;p80"/>
          <p:cNvSpPr txBox="1"/>
          <p:nvPr/>
        </p:nvSpPr>
        <p:spPr>
          <a:xfrm>
            <a:off x="7912650" y="1963375"/>
            <a:ext cx="914400" cy="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1 Label</a:t>
            </a:r>
            <a:endParaRPr b="1" i="0" sz="1400" u="none" cap="none" strike="noStrike">
              <a:solidFill>
                <a:srgbClr val="FF0000"/>
              </a:solidFill>
              <a:latin typeface="Arial"/>
              <a:ea typeface="Arial"/>
              <a:cs typeface="Arial"/>
              <a:sym typeface="Arial"/>
            </a:endParaRPr>
          </a:p>
        </p:txBody>
      </p:sp>
      <p:sp>
        <p:nvSpPr>
          <p:cNvPr id="565" name="Google Shape;565;p80"/>
          <p:cNvSpPr/>
          <p:nvPr/>
        </p:nvSpPr>
        <p:spPr>
          <a:xfrm rot="-5400000">
            <a:off x="-270264" y="3254812"/>
            <a:ext cx="1951177" cy="213950"/>
          </a:xfrm>
          <a:custGeom>
            <a:rect b="b" l="l" r="r" t="t"/>
            <a:pathLst>
              <a:path extrusionOk="0" h="8558" w="265647">
                <a:moveTo>
                  <a:pt x="0" y="7531"/>
                </a:moveTo>
                <a:lnTo>
                  <a:pt x="0" y="0"/>
                </a:lnTo>
                <a:lnTo>
                  <a:pt x="265647" y="0"/>
                </a:lnTo>
                <a:lnTo>
                  <a:pt x="265647" y="8558"/>
                </a:lnTo>
              </a:path>
            </a:pathLst>
          </a:custGeom>
          <a:noFill/>
          <a:ln cap="flat" cmpd="sng" w="9525">
            <a:solidFill>
              <a:srgbClr val="434343"/>
            </a:solidFill>
            <a:prstDash val="solid"/>
            <a:round/>
            <a:headEnd len="sm" w="sm" type="none"/>
            <a:tailEnd len="sm" w="sm" type="none"/>
          </a:ln>
        </p:spPr>
      </p:sp>
      <p:sp>
        <p:nvSpPr>
          <p:cNvPr id="566" name="Google Shape;566;p80"/>
          <p:cNvSpPr txBox="1"/>
          <p:nvPr/>
        </p:nvSpPr>
        <p:spPr>
          <a:xfrm>
            <a:off x="170425" y="3176425"/>
            <a:ext cx="669600" cy="402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506筆</a:t>
            </a:r>
            <a:endParaRPr b="1" i="0" sz="1400" u="none" cap="none" strike="noStrike">
              <a:solidFill>
                <a:srgbClr val="FF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1"/>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a:t>
            </a:r>
            <a:r>
              <a:rPr lang="en"/>
              <a:t> 1</a:t>
            </a:r>
            <a:r>
              <a:rPr b="0" i="0" lang="en" sz="3600" u="none" cap="none" strike="noStrike">
                <a:solidFill>
                  <a:schemeClr val="dk1"/>
                </a:solidFill>
                <a:latin typeface="Arial"/>
                <a:ea typeface="Arial"/>
                <a:cs typeface="Arial"/>
                <a:sym typeface="Arial"/>
              </a:rPr>
              <a:t>. Define Problem</a:t>
            </a:r>
            <a:endParaRPr/>
          </a:p>
        </p:txBody>
      </p:sp>
      <p:sp>
        <p:nvSpPr>
          <p:cNvPr id="572" name="Google Shape;572;p81"/>
          <p:cNvSpPr txBox="1"/>
          <p:nvPr/>
        </p:nvSpPr>
        <p:spPr>
          <a:xfrm>
            <a:off x="294150" y="2956855"/>
            <a:ext cx="1778700" cy="576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features</a:t>
            </a:r>
            <a:r>
              <a:rPr b="0" i="0" lang="en" sz="1800" u="none" cap="none" strike="noStrike">
                <a:solidFill>
                  <a:schemeClr val="dk1"/>
                </a:solidFill>
                <a:latin typeface="Arimo"/>
                <a:ea typeface="Arimo"/>
                <a:cs typeface="Arimo"/>
                <a:sym typeface="Arimo"/>
              </a:rPr>
              <a:t>數量</a:t>
            </a:r>
            <a:r>
              <a:rPr b="0" i="0" lang="en" sz="1800" u="none" cap="none" strike="noStrike">
                <a:solidFill>
                  <a:schemeClr val="dk1"/>
                </a:solidFill>
                <a:latin typeface="Arial"/>
                <a:ea typeface="Arial"/>
                <a:cs typeface="Arial"/>
                <a:sym typeface="Arial"/>
              </a:rPr>
              <a:t>: 13</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sample num: 506</a:t>
            </a:r>
            <a:endParaRPr b="0" i="0" sz="1800" u="none" cap="none" strike="noStrike">
              <a:solidFill>
                <a:schemeClr val="dk1"/>
              </a:solidFill>
              <a:latin typeface="Arial"/>
              <a:ea typeface="Arial"/>
              <a:cs typeface="Arial"/>
              <a:sym typeface="Arial"/>
            </a:endParaRPr>
          </a:p>
        </p:txBody>
      </p:sp>
      <p:sp>
        <p:nvSpPr>
          <p:cNvPr id="573" name="Google Shape;573;p81"/>
          <p:cNvSpPr txBox="1"/>
          <p:nvPr/>
        </p:nvSpPr>
        <p:spPr>
          <a:xfrm>
            <a:off x="6501000" y="2983868"/>
            <a:ext cx="1778700" cy="576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label</a:t>
            </a:r>
            <a:r>
              <a:rPr b="0" i="0" lang="en" sz="1800" u="none" cap="none" strike="noStrike">
                <a:solidFill>
                  <a:schemeClr val="dk1"/>
                </a:solidFill>
                <a:latin typeface="Arimo"/>
                <a:ea typeface="Arimo"/>
                <a:cs typeface="Arimo"/>
                <a:sym typeface="Arimo"/>
              </a:rPr>
              <a:t>數量</a:t>
            </a:r>
            <a:r>
              <a:rPr b="0" i="0" lang="en" sz="1800" u="none" cap="none" strike="noStrike">
                <a:solidFill>
                  <a:schemeClr val="dk1"/>
                </a:solidFill>
                <a:latin typeface="Arial"/>
                <a:ea typeface="Arial"/>
                <a:cs typeface="Arial"/>
                <a:sym typeface="Arial"/>
              </a:rPr>
              <a:t>: 1</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sample num: 506</a:t>
            </a:r>
            <a:endParaRPr b="0" i="0" sz="1800" u="none" cap="none" strike="noStrike">
              <a:solidFill>
                <a:schemeClr val="dk1"/>
              </a:solidFill>
              <a:latin typeface="Arial"/>
              <a:ea typeface="Arial"/>
              <a:cs typeface="Arial"/>
              <a:sym typeface="Arial"/>
            </a:endParaRPr>
          </a:p>
        </p:txBody>
      </p:sp>
      <p:sp>
        <p:nvSpPr>
          <p:cNvPr id="574" name="Google Shape;574;p81"/>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81"/>
          <p:cNvSpPr/>
          <p:nvPr/>
        </p:nvSpPr>
        <p:spPr>
          <a:xfrm>
            <a:off x="223124" y="182592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p81"/>
          <p:cNvSpPr/>
          <p:nvPr/>
        </p:nvSpPr>
        <p:spPr>
          <a:xfrm>
            <a:off x="2833499" y="2902749"/>
            <a:ext cx="3463290" cy="934085"/>
          </a:xfrm>
          <a:custGeom>
            <a:rect b="b" l="l" r="r" t="t"/>
            <a:pathLst>
              <a:path extrusionOk="0" h="934085" w="3463290">
                <a:moveTo>
                  <a:pt x="2996399" y="933599"/>
                </a:moveTo>
                <a:lnTo>
                  <a:pt x="2996399" y="700199"/>
                </a:lnTo>
                <a:lnTo>
                  <a:pt x="0" y="700199"/>
                </a:lnTo>
                <a:lnTo>
                  <a:pt x="0" y="233399"/>
                </a:lnTo>
                <a:lnTo>
                  <a:pt x="2996399" y="233399"/>
                </a:lnTo>
                <a:lnTo>
                  <a:pt x="2996399" y="0"/>
                </a:lnTo>
                <a:lnTo>
                  <a:pt x="3463199" y="466799"/>
                </a:lnTo>
                <a:lnTo>
                  <a:pt x="2996399" y="9335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p81"/>
          <p:cNvSpPr/>
          <p:nvPr/>
        </p:nvSpPr>
        <p:spPr>
          <a:xfrm>
            <a:off x="2833499" y="2902749"/>
            <a:ext cx="3463290" cy="934085"/>
          </a:xfrm>
          <a:custGeom>
            <a:rect b="b" l="l" r="r" t="t"/>
            <a:pathLst>
              <a:path extrusionOk="0" h="934085" w="3463290">
                <a:moveTo>
                  <a:pt x="0" y="233399"/>
                </a:moveTo>
                <a:lnTo>
                  <a:pt x="2996399" y="233399"/>
                </a:lnTo>
                <a:lnTo>
                  <a:pt x="2996399" y="0"/>
                </a:lnTo>
                <a:lnTo>
                  <a:pt x="3463199" y="466799"/>
                </a:lnTo>
                <a:lnTo>
                  <a:pt x="2996399" y="933599"/>
                </a:lnTo>
                <a:lnTo>
                  <a:pt x="2996399" y="700199"/>
                </a:lnTo>
                <a:lnTo>
                  <a:pt x="0" y="700199"/>
                </a:lnTo>
                <a:lnTo>
                  <a:pt x="0" y="2333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 name="Google Shape;578;p81"/>
          <p:cNvSpPr txBox="1"/>
          <p:nvPr/>
        </p:nvSpPr>
        <p:spPr>
          <a:xfrm>
            <a:off x="3591007" y="3209593"/>
            <a:ext cx="171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F(x1, x2, x3, ….)</a:t>
            </a:r>
            <a:endParaRPr b="0" i="0" sz="1800" u="none" cap="none" strike="noStrike">
              <a:solidFill>
                <a:schemeClr val="dk1"/>
              </a:solidFill>
              <a:latin typeface="Arial"/>
              <a:ea typeface="Arial"/>
              <a:cs typeface="Arial"/>
              <a:sym typeface="Arial"/>
            </a:endParaRPr>
          </a:p>
        </p:txBody>
      </p:sp>
      <p:sp>
        <p:nvSpPr>
          <p:cNvPr id="579" name="Google Shape;579;p81"/>
          <p:cNvSpPr/>
          <p:nvPr/>
        </p:nvSpPr>
        <p:spPr>
          <a:xfrm>
            <a:off x="3437475" y="3669425"/>
            <a:ext cx="1947900" cy="1349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81"/>
          <p:cNvSpPr/>
          <p:nvPr/>
        </p:nvSpPr>
        <p:spPr>
          <a:xfrm>
            <a:off x="223124" y="3959474"/>
            <a:ext cx="3381375" cy="1006475"/>
          </a:xfrm>
          <a:custGeom>
            <a:rect b="b" l="l" r="r" t="t"/>
            <a:pathLst>
              <a:path extrusionOk="0" h="1006475" w="3381375">
                <a:moveTo>
                  <a:pt x="2282749" y="1005899"/>
                </a:moveTo>
                <a:lnTo>
                  <a:pt x="167649" y="1005899"/>
                </a:lnTo>
                <a:lnTo>
                  <a:pt x="123081" y="999911"/>
                </a:lnTo>
                <a:lnTo>
                  <a:pt x="83033" y="983010"/>
                </a:lnTo>
                <a:lnTo>
                  <a:pt x="49103" y="956796"/>
                </a:lnTo>
                <a:lnTo>
                  <a:pt x="22889" y="922866"/>
                </a:lnTo>
                <a:lnTo>
                  <a:pt x="5988" y="882817"/>
                </a:lnTo>
                <a:lnTo>
                  <a:pt x="0" y="838249"/>
                </a:lnTo>
                <a:lnTo>
                  <a:pt x="0" y="167649"/>
                </a:lnTo>
                <a:lnTo>
                  <a:pt x="5988" y="123082"/>
                </a:lnTo>
                <a:lnTo>
                  <a:pt x="22889" y="83033"/>
                </a:lnTo>
                <a:lnTo>
                  <a:pt x="49103" y="49103"/>
                </a:lnTo>
                <a:lnTo>
                  <a:pt x="83033" y="22889"/>
                </a:lnTo>
                <a:lnTo>
                  <a:pt x="123081" y="5988"/>
                </a:lnTo>
                <a:lnTo>
                  <a:pt x="167649" y="0"/>
                </a:lnTo>
                <a:lnTo>
                  <a:pt x="2282749" y="0"/>
                </a:lnTo>
                <a:lnTo>
                  <a:pt x="2346906" y="12761"/>
                </a:lnTo>
                <a:lnTo>
                  <a:pt x="2401296" y="49103"/>
                </a:lnTo>
                <a:lnTo>
                  <a:pt x="2437638" y="103493"/>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81"/>
          <p:cNvSpPr/>
          <p:nvPr/>
        </p:nvSpPr>
        <p:spPr>
          <a:xfrm>
            <a:off x="223124" y="3930599"/>
            <a:ext cx="3381375" cy="1006475"/>
          </a:xfrm>
          <a:custGeom>
            <a:rect b="b" l="l" r="r" t="t"/>
            <a:pathLst>
              <a:path extrusionOk="0" h="1006475" w="3381375">
                <a:moveTo>
                  <a:pt x="0" y="167649"/>
                </a:moveTo>
                <a:lnTo>
                  <a:pt x="5988" y="123082"/>
                </a:lnTo>
                <a:lnTo>
                  <a:pt x="22889" y="83033"/>
                </a:lnTo>
                <a:lnTo>
                  <a:pt x="49103" y="49103"/>
                </a:lnTo>
                <a:lnTo>
                  <a:pt x="83033" y="22889"/>
                </a:lnTo>
                <a:lnTo>
                  <a:pt x="123081" y="5988"/>
                </a:lnTo>
                <a:lnTo>
                  <a:pt x="167649" y="0"/>
                </a:lnTo>
                <a:lnTo>
                  <a:pt x="1429399" y="0"/>
                </a:lnTo>
                <a:lnTo>
                  <a:pt x="2041999" y="0"/>
                </a:lnTo>
                <a:lnTo>
                  <a:pt x="2282749" y="0"/>
                </a:lnTo>
                <a:lnTo>
                  <a:pt x="2315609" y="3251"/>
                </a:lnTo>
                <a:lnTo>
                  <a:pt x="2375762" y="28167"/>
                </a:lnTo>
                <a:lnTo>
                  <a:pt x="2422232" y="74637"/>
                </a:lnTo>
                <a:lnTo>
                  <a:pt x="2447148" y="134790"/>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lnTo>
                  <a:pt x="2041999" y="1005899"/>
                </a:lnTo>
                <a:lnTo>
                  <a:pt x="1429399" y="1005899"/>
                </a:lnTo>
                <a:lnTo>
                  <a:pt x="167649" y="1005899"/>
                </a:lnTo>
                <a:lnTo>
                  <a:pt x="123081" y="999911"/>
                </a:lnTo>
                <a:lnTo>
                  <a:pt x="83033" y="983010"/>
                </a:lnTo>
                <a:lnTo>
                  <a:pt x="49103" y="956796"/>
                </a:lnTo>
                <a:lnTo>
                  <a:pt x="22889" y="922866"/>
                </a:lnTo>
                <a:lnTo>
                  <a:pt x="5988" y="882817"/>
                </a:lnTo>
                <a:lnTo>
                  <a:pt x="0" y="838249"/>
                </a:lnTo>
                <a:lnTo>
                  <a:pt x="0" y="419124"/>
                </a:lnTo>
                <a:lnTo>
                  <a:pt x="0"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 name="Google Shape;582;p81"/>
          <p:cNvSpPr txBox="1"/>
          <p:nvPr/>
        </p:nvSpPr>
        <p:spPr>
          <a:xfrm>
            <a:off x="450778" y="4283980"/>
            <a:ext cx="19932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a:t>
            </a:r>
            <a:r>
              <a:rPr b="0" i="0" lang="en" sz="1800" u="none" cap="none" strike="noStrike">
                <a:solidFill>
                  <a:schemeClr val="dk1"/>
                </a:solidFill>
                <a:latin typeface="Arimo"/>
                <a:ea typeface="Arimo"/>
                <a:cs typeface="Arimo"/>
                <a:sym typeface="Arimo"/>
              </a:rPr>
              <a:t>犯罪率</a:t>
            </a:r>
            <a:r>
              <a:rPr b="0" i="0" lang="en" sz="1800" u="none" cap="none" strike="noStrike">
                <a:solidFill>
                  <a:schemeClr val="dk1"/>
                </a:solidFill>
                <a:latin typeface="Arial"/>
                <a:ea typeface="Arial"/>
                <a:cs typeface="Arial"/>
                <a:sym typeface="Arial"/>
              </a:rPr>
              <a:t>, </a:t>
            </a:r>
            <a:r>
              <a:rPr b="0" i="0" lang="en" sz="1800" u="none" cap="none" strike="noStrike">
                <a:solidFill>
                  <a:schemeClr val="dk1"/>
                </a:solidFill>
                <a:latin typeface="Arimo"/>
                <a:ea typeface="Arimo"/>
                <a:cs typeface="Arimo"/>
                <a:sym typeface="Arimo"/>
              </a:rPr>
              <a:t>屋齡 </a:t>
            </a:r>
            <a:r>
              <a:rPr b="0" i="0" lang="en"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583" name="Google Shape;583;p81"/>
          <p:cNvSpPr/>
          <p:nvPr/>
        </p:nvSpPr>
        <p:spPr>
          <a:xfrm>
            <a:off x="5181697" y="3959474"/>
            <a:ext cx="3233420" cy="1006475"/>
          </a:xfrm>
          <a:custGeom>
            <a:rect b="b" l="l" r="r" t="t"/>
            <a:pathLst>
              <a:path extrusionOk="0" h="1006475" w="3233420">
                <a:moveTo>
                  <a:pt x="3065677" y="1005899"/>
                </a:move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lnTo>
                  <a:pt x="788916" y="123082"/>
                </a:lnTo>
                <a:lnTo>
                  <a:pt x="805816" y="83033"/>
                </a:lnTo>
                <a:lnTo>
                  <a:pt x="832031" y="49103"/>
                </a:lnTo>
                <a:lnTo>
                  <a:pt x="865961" y="22889"/>
                </a:lnTo>
                <a:lnTo>
                  <a:pt x="906009" y="5988"/>
                </a:lnTo>
                <a:lnTo>
                  <a:pt x="950577" y="0"/>
                </a:lnTo>
                <a:lnTo>
                  <a:pt x="3065677" y="0"/>
                </a:lnTo>
                <a:lnTo>
                  <a:pt x="3129834" y="12761"/>
                </a:lnTo>
                <a:lnTo>
                  <a:pt x="3184223" y="49103"/>
                </a:lnTo>
                <a:lnTo>
                  <a:pt x="3220565" y="103493"/>
                </a:lnTo>
                <a:lnTo>
                  <a:pt x="3233327" y="167649"/>
                </a:lnTo>
                <a:lnTo>
                  <a:pt x="3233327" y="838249"/>
                </a:lnTo>
                <a:lnTo>
                  <a:pt x="3227338" y="882817"/>
                </a:lnTo>
                <a:lnTo>
                  <a:pt x="3210438" y="922866"/>
                </a:lnTo>
                <a:lnTo>
                  <a:pt x="3184223" y="956796"/>
                </a:lnTo>
                <a:lnTo>
                  <a:pt x="3150293" y="983010"/>
                </a:lnTo>
                <a:lnTo>
                  <a:pt x="3110245" y="999911"/>
                </a:lnTo>
                <a:lnTo>
                  <a:pt x="3065677"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81"/>
          <p:cNvSpPr/>
          <p:nvPr/>
        </p:nvSpPr>
        <p:spPr>
          <a:xfrm>
            <a:off x="5181697" y="3959474"/>
            <a:ext cx="3233420" cy="1006475"/>
          </a:xfrm>
          <a:custGeom>
            <a:rect b="b" l="l" r="r" t="t"/>
            <a:pathLst>
              <a:path extrusionOk="0" h="1006475" w="3233420">
                <a:moveTo>
                  <a:pt x="782927" y="167649"/>
                </a:moveTo>
                <a:lnTo>
                  <a:pt x="788916" y="123082"/>
                </a:lnTo>
                <a:lnTo>
                  <a:pt x="805816" y="83033"/>
                </a:lnTo>
                <a:lnTo>
                  <a:pt x="832031" y="49103"/>
                </a:lnTo>
                <a:lnTo>
                  <a:pt x="865961" y="22889"/>
                </a:lnTo>
                <a:lnTo>
                  <a:pt x="906009" y="5988"/>
                </a:lnTo>
                <a:lnTo>
                  <a:pt x="950577" y="0"/>
                </a:lnTo>
                <a:lnTo>
                  <a:pt x="1191327" y="0"/>
                </a:lnTo>
                <a:lnTo>
                  <a:pt x="1803927" y="0"/>
                </a:lnTo>
                <a:lnTo>
                  <a:pt x="3065677" y="0"/>
                </a:lnTo>
                <a:lnTo>
                  <a:pt x="3098537" y="3251"/>
                </a:lnTo>
                <a:lnTo>
                  <a:pt x="3158689" y="28167"/>
                </a:lnTo>
                <a:lnTo>
                  <a:pt x="3205160" y="74637"/>
                </a:lnTo>
                <a:lnTo>
                  <a:pt x="3230076" y="134790"/>
                </a:lnTo>
                <a:lnTo>
                  <a:pt x="3233327" y="167649"/>
                </a:lnTo>
                <a:lnTo>
                  <a:pt x="3233327" y="419124"/>
                </a:lnTo>
                <a:lnTo>
                  <a:pt x="3233327" y="838249"/>
                </a:lnTo>
                <a:lnTo>
                  <a:pt x="3227338" y="882817"/>
                </a:lnTo>
                <a:lnTo>
                  <a:pt x="3210438" y="922866"/>
                </a:lnTo>
                <a:lnTo>
                  <a:pt x="3184223" y="956796"/>
                </a:lnTo>
                <a:lnTo>
                  <a:pt x="3150293" y="983010"/>
                </a:lnTo>
                <a:lnTo>
                  <a:pt x="3110245" y="999911"/>
                </a:lnTo>
                <a:lnTo>
                  <a:pt x="3065677" y="1005899"/>
                </a:lnTo>
                <a:lnTo>
                  <a:pt x="1803927" y="1005899"/>
                </a:lnTo>
                <a:lnTo>
                  <a:pt x="1191327" y="1005899"/>
                </a:ln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5" name="Google Shape;585;p81"/>
          <p:cNvSpPr txBox="1"/>
          <p:nvPr/>
        </p:nvSpPr>
        <p:spPr>
          <a:xfrm>
            <a:off x="6107878" y="4277093"/>
            <a:ext cx="48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房價</a:t>
            </a:r>
            <a:endParaRPr b="0" i="0" sz="1800" u="none" cap="none" strike="noStrike">
              <a:solidFill>
                <a:schemeClr val="dk1"/>
              </a:solidFill>
              <a:latin typeface="Arimo"/>
              <a:ea typeface="Arimo"/>
              <a:cs typeface="Arimo"/>
              <a:sym typeface="Arimo"/>
            </a:endParaRPr>
          </a:p>
        </p:txBody>
      </p:sp>
      <p:sp>
        <p:nvSpPr>
          <p:cNvPr id="586" name="Google Shape;586;p81"/>
          <p:cNvSpPr txBox="1"/>
          <p:nvPr/>
        </p:nvSpPr>
        <p:spPr>
          <a:xfrm>
            <a:off x="6715775" y="4158550"/>
            <a:ext cx="927000" cy="2694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回歸</a:t>
            </a:r>
            <a:r>
              <a:rPr b="0" i="0" lang="en" sz="1800" u="none" cap="none" strike="noStrike">
                <a:solidFill>
                  <a:schemeClr val="dk1"/>
                </a:solidFill>
                <a:latin typeface="Arimo"/>
                <a:ea typeface="Arimo"/>
                <a:cs typeface="Arimo"/>
                <a:sym typeface="Arimo"/>
              </a:rPr>
              <a:t>問題</a:t>
            </a:r>
            <a:endParaRPr b="0" i="0" sz="1800" u="none" cap="none" strike="noStrike">
              <a:solidFill>
                <a:schemeClr val="dk1"/>
              </a:solidFill>
              <a:latin typeface="Arimo"/>
              <a:ea typeface="Arimo"/>
              <a:cs typeface="Arimo"/>
              <a:sym typeface="Arimo"/>
            </a:endParaRPr>
          </a:p>
        </p:txBody>
      </p:sp>
      <p:sp>
        <p:nvSpPr>
          <p:cNvPr id="587" name="Google Shape;587;p81"/>
          <p:cNvSpPr txBox="1"/>
          <p:nvPr/>
        </p:nvSpPr>
        <p:spPr>
          <a:xfrm>
            <a:off x="6715775" y="4434775"/>
            <a:ext cx="16128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連續值預測問題</a:t>
            </a:r>
            <a:endParaRPr b="0" i="0" sz="1800" u="none" cap="none" strike="noStrike">
              <a:solidFill>
                <a:schemeClr val="dk1"/>
              </a:solidFill>
              <a:latin typeface="Arimo"/>
              <a:ea typeface="Arimo"/>
              <a:cs typeface="Arimo"/>
              <a:sym typeface="Arim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82"/>
          <p:cNvSpPr/>
          <p:nvPr/>
        </p:nvSpPr>
        <p:spPr>
          <a:xfrm>
            <a:off x="384725" y="187587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 name="Google Shape;593;p82"/>
          <p:cNvSpPr/>
          <p:nvPr/>
        </p:nvSpPr>
        <p:spPr>
          <a:xfrm>
            <a:off x="1955349" y="254967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 name="Google Shape;594;p82"/>
          <p:cNvSpPr txBox="1"/>
          <p:nvPr>
            <p:ph type="title"/>
          </p:nvPr>
        </p:nvSpPr>
        <p:spPr>
          <a:xfrm>
            <a:off x="384725" y="157480"/>
            <a:ext cx="74448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 </a:t>
            </a:r>
            <a:r>
              <a:rPr lang="en"/>
              <a:t>2</a:t>
            </a:r>
            <a:r>
              <a:rPr b="0" i="0" lang="en" sz="3600" u="none" cap="none" strike="noStrike">
                <a:solidFill>
                  <a:schemeClr val="dk1"/>
                </a:solidFill>
                <a:latin typeface="Arial"/>
                <a:ea typeface="Arial"/>
                <a:cs typeface="Arial"/>
                <a:sym typeface="Arial"/>
              </a:rPr>
              <a:t>. </a:t>
            </a:r>
            <a:r>
              <a:rPr b="0" i="0" lang="en" sz="3600" u="none" cap="none" strike="noStrike">
                <a:solidFill>
                  <a:schemeClr val="dk1"/>
                </a:solidFill>
                <a:latin typeface="Arimo"/>
                <a:ea typeface="Arimo"/>
                <a:cs typeface="Arimo"/>
                <a:sym typeface="Arimo"/>
              </a:rPr>
              <a:t>資料前處理</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00B0F0"/>
                </a:solidFill>
              </a:rPr>
              <a:t>Exploratory Data Analysis</a:t>
            </a:r>
            <a:endParaRPr b="1">
              <a:solidFill>
                <a:srgbClr val="00B0F0"/>
              </a:solidFill>
            </a:endParaRPr>
          </a:p>
        </p:txBody>
      </p:sp>
      <p:pic>
        <p:nvPicPr>
          <p:cNvPr id="601" name="Google Shape;601;p83"/>
          <p:cNvPicPr preferRelativeResize="0"/>
          <p:nvPr/>
        </p:nvPicPr>
        <p:blipFill rotWithShape="1">
          <a:blip r:embed="rId3">
            <a:alphaModFix/>
          </a:blip>
          <a:srcRect b="0" l="0" r="0" t="0"/>
          <a:stretch/>
        </p:blipFill>
        <p:spPr>
          <a:xfrm>
            <a:off x="2222725" y="772800"/>
            <a:ext cx="4585361" cy="4126825"/>
          </a:xfrm>
          <a:prstGeom prst="rect">
            <a:avLst/>
          </a:prstGeom>
          <a:noFill/>
          <a:ln>
            <a:noFill/>
          </a:ln>
        </p:spPr>
      </p:pic>
      <p:sp>
        <p:nvSpPr>
          <p:cNvPr id="602" name="Google Shape;602;p83"/>
          <p:cNvSpPr txBox="1"/>
          <p:nvPr/>
        </p:nvSpPr>
        <p:spPr>
          <a:xfrm>
            <a:off x="3477550" y="1661113"/>
            <a:ext cx="2075700" cy="235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0" i="0" lang="en" sz="15000" u="none" cap="none" strike="noStrike">
                <a:solidFill>
                  <a:srgbClr val="FF0000"/>
                </a:solidFill>
                <a:latin typeface="Arial"/>
                <a:ea typeface="Arial"/>
                <a:cs typeface="Arial"/>
                <a:sym typeface="Arial"/>
              </a:rPr>
              <a:t>？</a:t>
            </a:r>
            <a:endParaRPr b="0" i="0" sz="150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8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00B0F0"/>
                </a:solidFill>
              </a:rPr>
              <a:t>個別分析資料 - DIS (與市中心距離)</a:t>
            </a:r>
            <a:endParaRPr b="1">
              <a:solidFill>
                <a:srgbClr val="00B0F0"/>
              </a:solidFill>
            </a:endParaRPr>
          </a:p>
        </p:txBody>
      </p:sp>
      <p:pic>
        <p:nvPicPr>
          <p:cNvPr id="609" name="Google Shape;609;p84"/>
          <p:cNvPicPr preferRelativeResize="0"/>
          <p:nvPr/>
        </p:nvPicPr>
        <p:blipFill rotWithShape="1">
          <a:blip r:embed="rId3">
            <a:alphaModFix/>
          </a:blip>
          <a:srcRect b="0" l="0" r="0" t="0"/>
          <a:stretch/>
        </p:blipFill>
        <p:spPr>
          <a:xfrm>
            <a:off x="1600750" y="807975"/>
            <a:ext cx="5829300" cy="3867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00B0F0"/>
                </a:solidFill>
              </a:rPr>
              <a:t>CRIM-PRICE(所在地區犯罪率)</a:t>
            </a:r>
            <a:endParaRPr b="1">
              <a:solidFill>
                <a:srgbClr val="00B0F0"/>
              </a:solidFill>
            </a:endParaRPr>
          </a:p>
        </p:txBody>
      </p:sp>
      <p:pic>
        <p:nvPicPr>
          <p:cNvPr id="616" name="Google Shape;616;p85"/>
          <p:cNvPicPr preferRelativeResize="0"/>
          <p:nvPr/>
        </p:nvPicPr>
        <p:blipFill rotWithShape="1">
          <a:blip r:embed="rId3">
            <a:alphaModFix/>
          </a:blip>
          <a:srcRect b="0" l="0" r="0" t="0"/>
          <a:stretch/>
        </p:blipFill>
        <p:spPr>
          <a:xfrm>
            <a:off x="1821713" y="903400"/>
            <a:ext cx="5387376" cy="3744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00B0F0"/>
                </a:solidFill>
              </a:rPr>
              <a:t>RM-PRICE(房間數)</a:t>
            </a:r>
            <a:endParaRPr b="1">
              <a:solidFill>
                <a:srgbClr val="00B0F0"/>
              </a:solidFill>
            </a:endParaRPr>
          </a:p>
        </p:txBody>
      </p:sp>
      <p:pic>
        <p:nvPicPr>
          <p:cNvPr id="623" name="Google Shape;623;p86"/>
          <p:cNvPicPr preferRelativeResize="0"/>
          <p:nvPr/>
        </p:nvPicPr>
        <p:blipFill rotWithShape="1">
          <a:blip r:embed="rId3">
            <a:alphaModFix/>
          </a:blip>
          <a:srcRect b="0" l="0" r="0" t="0"/>
          <a:stretch/>
        </p:blipFill>
        <p:spPr>
          <a:xfrm>
            <a:off x="1371730" y="892400"/>
            <a:ext cx="6400545" cy="3778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00B0F0"/>
                </a:solidFill>
              </a:rPr>
              <a:t>NOX-PRICE(汙染程度)</a:t>
            </a:r>
            <a:endParaRPr b="1">
              <a:solidFill>
                <a:srgbClr val="00B0F0"/>
              </a:solidFill>
            </a:endParaRPr>
          </a:p>
        </p:txBody>
      </p:sp>
      <p:pic>
        <p:nvPicPr>
          <p:cNvPr id="630" name="Google Shape;630;p87"/>
          <p:cNvPicPr preferRelativeResize="0"/>
          <p:nvPr/>
        </p:nvPicPr>
        <p:blipFill rotWithShape="1">
          <a:blip r:embed="rId3">
            <a:alphaModFix/>
          </a:blip>
          <a:srcRect b="0" l="0" r="0" t="0"/>
          <a:stretch/>
        </p:blipFill>
        <p:spPr>
          <a:xfrm>
            <a:off x="1828361" y="1005675"/>
            <a:ext cx="5374075" cy="366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56BADC"/>
                </a:solidFill>
              </a:rPr>
              <a:t>Lecturer</a:t>
            </a:r>
            <a:endParaRPr b="1">
              <a:solidFill>
                <a:srgbClr val="56BADC"/>
              </a:solidFill>
            </a:endParaRPr>
          </a:p>
        </p:txBody>
      </p:sp>
      <p:sp>
        <p:nvSpPr>
          <p:cNvPr id="243" name="Google Shape;243;p52"/>
          <p:cNvSpPr txBox="1"/>
          <p:nvPr/>
        </p:nvSpPr>
        <p:spPr>
          <a:xfrm>
            <a:off x="2010550" y="1082575"/>
            <a:ext cx="5009700" cy="317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400">
                <a:latin typeface="Times New Roman"/>
                <a:ea typeface="Times New Roman"/>
                <a:cs typeface="Times New Roman"/>
                <a:sym typeface="Times New Roman"/>
              </a:rPr>
              <a:t>孫曉恩</a:t>
            </a:r>
            <a:r>
              <a:rPr lang="en" sz="1600">
                <a:latin typeface="Times New Roman"/>
                <a:ea typeface="Times New Roman"/>
                <a:cs typeface="Times New Roman"/>
                <a:sym typeface="Times New Roman"/>
              </a:rPr>
              <a:t>　</a:t>
            </a:r>
            <a:r>
              <a:rPr lang="en" sz="1800">
                <a:latin typeface="Times New Roman"/>
                <a:ea typeface="Times New Roman"/>
                <a:cs typeface="Times New Roman"/>
                <a:sym typeface="Times New Roman"/>
              </a:rPr>
              <a:t>Contact: </a:t>
            </a:r>
            <a:r>
              <a:rPr lang="en" sz="1800" u="sng">
                <a:solidFill>
                  <a:schemeClr val="hlink"/>
                </a:solidFill>
                <a:latin typeface="Times New Roman"/>
                <a:ea typeface="Times New Roman"/>
                <a:cs typeface="Times New Roman"/>
                <a:sym typeface="Times New Roman"/>
                <a:hlinkClick r:id="rId3"/>
              </a:rPr>
              <a:t>wayne@aiacademy.tw</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			Bachelor degree - Mathematics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			Master degree - Mathematics</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800">
                <a:latin typeface="Times New Roman"/>
                <a:ea typeface="Times New Roman"/>
                <a:cs typeface="Times New Roman"/>
                <a:sym typeface="Times New Roman"/>
              </a:rPr>
              <a:t>			AI Engineer</a:t>
            </a:r>
            <a:endParaRPr sz="1800">
              <a:latin typeface="Times New Roman"/>
              <a:ea typeface="Times New Roman"/>
              <a:cs typeface="Times New Roman"/>
              <a:sym typeface="Times New Roman"/>
            </a:endParaRPr>
          </a:p>
        </p:txBody>
      </p:sp>
      <p:pic>
        <p:nvPicPr>
          <p:cNvPr id="244" name="Google Shape;244;p52"/>
          <p:cNvPicPr preferRelativeResize="0"/>
          <p:nvPr/>
        </p:nvPicPr>
        <p:blipFill>
          <a:blip r:embed="rId4">
            <a:alphaModFix/>
          </a:blip>
          <a:stretch>
            <a:fillRect/>
          </a:stretch>
        </p:blipFill>
        <p:spPr>
          <a:xfrm>
            <a:off x="2447462" y="1710800"/>
            <a:ext cx="723425" cy="737300"/>
          </a:xfrm>
          <a:prstGeom prst="rect">
            <a:avLst/>
          </a:prstGeom>
          <a:noFill/>
          <a:ln>
            <a:noFill/>
          </a:ln>
        </p:spPr>
      </p:pic>
      <p:pic>
        <p:nvPicPr>
          <p:cNvPr id="245" name="Google Shape;245;p52"/>
          <p:cNvPicPr preferRelativeResize="0"/>
          <p:nvPr/>
        </p:nvPicPr>
        <p:blipFill>
          <a:blip r:embed="rId5">
            <a:alphaModFix/>
          </a:blip>
          <a:stretch>
            <a:fillRect/>
          </a:stretch>
        </p:blipFill>
        <p:spPr>
          <a:xfrm>
            <a:off x="2440537" y="2578913"/>
            <a:ext cx="737300" cy="737300"/>
          </a:xfrm>
          <a:prstGeom prst="rect">
            <a:avLst/>
          </a:prstGeom>
          <a:noFill/>
          <a:ln>
            <a:noFill/>
          </a:ln>
        </p:spPr>
      </p:pic>
      <p:pic>
        <p:nvPicPr>
          <p:cNvPr id="246" name="Google Shape;246;p52"/>
          <p:cNvPicPr preferRelativeResize="0"/>
          <p:nvPr/>
        </p:nvPicPr>
        <p:blipFill>
          <a:blip r:embed="rId6">
            <a:alphaModFix/>
          </a:blip>
          <a:stretch>
            <a:fillRect/>
          </a:stretch>
        </p:blipFill>
        <p:spPr>
          <a:xfrm>
            <a:off x="2447475" y="3447025"/>
            <a:ext cx="723425" cy="723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8"/>
          <p:cNvSpPr txBox="1"/>
          <p:nvPr>
            <p:ph type="title"/>
          </p:nvPr>
        </p:nvSpPr>
        <p:spPr>
          <a:xfrm>
            <a:off x="311700" y="178344"/>
            <a:ext cx="8520600" cy="572700"/>
          </a:xfrm>
          <a:prstGeom prst="rect">
            <a:avLst/>
          </a:prstGeom>
          <a:noFill/>
          <a:ln>
            <a:noFill/>
          </a:ln>
        </p:spPr>
        <p:txBody>
          <a:bodyPr anchorCtr="0" anchor="ctr" bIns="91425" lIns="91425" spcFirstLastPara="1" rIns="91425" wrap="square" tIns="91425">
            <a:noAutofit/>
          </a:bodyPr>
          <a:lstStyle/>
          <a:p>
            <a:pPr indent="0" lvl="0" marL="12700" rtl="0" algn="l">
              <a:lnSpc>
                <a:spcPct val="100000"/>
              </a:lnSpc>
              <a:spcBef>
                <a:spcPts val="0"/>
              </a:spcBef>
              <a:spcAft>
                <a:spcPts val="0"/>
              </a:spcAft>
              <a:buClr>
                <a:schemeClr val="dk1"/>
              </a:buClr>
              <a:buSzPts val="2400"/>
              <a:buFont typeface="Arial"/>
              <a:buNone/>
            </a:pPr>
            <a:r>
              <a:rPr lang="en" sz="3600">
                <a:solidFill>
                  <a:schemeClr val="dk1"/>
                </a:solidFill>
              </a:rPr>
              <a:t>Boston House Price - 2. </a:t>
            </a:r>
            <a:r>
              <a:rPr lang="en" sz="3600">
                <a:solidFill>
                  <a:schemeClr val="dk1"/>
                </a:solidFill>
                <a:latin typeface="Arimo"/>
                <a:ea typeface="Arimo"/>
                <a:cs typeface="Arimo"/>
                <a:sym typeface="Arimo"/>
              </a:rPr>
              <a:t>資料前處理</a:t>
            </a:r>
            <a:endParaRPr b="0" i="0" sz="3600" u="none" cap="none" strike="noStrike">
              <a:solidFill>
                <a:schemeClr val="dk1"/>
              </a:solidFill>
              <a:latin typeface="Arial"/>
              <a:ea typeface="Arial"/>
              <a:cs typeface="Arial"/>
              <a:sym typeface="Arial"/>
            </a:endParaRPr>
          </a:p>
        </p:txBody>
      </p:sp>
      <p:sp>
        <p:nvSpPr>
          <p:cNvPr id="636" name="Google Shape;636;p88"/>
          <p:cNvSpPr txBox="1"/>
          <p:nvPr>
            <p:ph idx="4294967295" type="body"/>
          </p:nvPr>
        </p:nvSpPr>
        <p:spPr>
          <a:xfrm>
            <a:off x="311700" y="975375"/>
            <a:ext cx="8520600" cy="387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sklearn.preprocessing.scale (Z-score)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(X- mean)/std</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將資料轉換成mean為0，stdev為1的資料分佈</a:t>
            </a:r>
            <a:endParaRPr b="0" i="0" sz="14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a:p>
            <a:pPr indent="-342900" lvl="0" marL="457200" marR="0" rtl="0" algn="l">
              <a:lnSpc>
                <a:spcPct val="115000"/>
              </a:lnSpc>
              <a:spcBef>
                <a:spcPts val="160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sklearn.preprocessing.minmax_scale</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(X - min(X))/(max(X) - min(X))</a:t>
            </a:r>
            <a:endParaRPr b="0" i="0" sz="1800" u="none" cap="none" strike="noStrike">
              <a:solidFill>
                <a:schemeClr val="dk2"/>
              </a:solidFill>
              <a:latin typeface="Arial"/>
              <a:ea typeface="Arial"/>
              <a:cs typeface="Arial"/>
              <a:sym typeface="Arial"/>
            </a:endParaRPr>
          </a:p>
          <a:p>
            <a:pPr indent="-342900" lvl="1" marL="914400" marR="0" rtl="0" algn="l">
              <a:lnSpc>
                <a:spcPct val="115000"/>
              </a:lnSpc>
              <a:spcBef>
                <a:spcPts val="0"/>
              </a:spcBef>
              <a:spcAft>
                <a:spcPts val="0"/>
              </a:spcAft>
              <a:buClr>
                <a:schemeClr val="dk2"/>
              </a:buClr>
              <a:buSzPts val="1800"/>
              <a:buFont typeface="Arial"/>
              <a:buChar char="○"/>
            </a:pPr>
            <a:r>
              <a:rPr b="0" i="0" lang="en" sz="1800" u="none" cap="none" strike="noStrike">
                <a:solidFill>
                  <a:schemeClr val="dk2"/>
                </a:solidFill>
                <a:latin typeface="Arial"/>
                <a:ea typeface="Arial"/>
                <a:cs typeface="Arial"/>
                <a:sym typeface="Arial"/>
              </a:rPr>
              <a:t>將資料轉換成max和min轉換到feature_range</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grpSp>
        <p:nvGrpSpPr>
          <p:cNvPr id="637" name="Google Shape;637;p88"/>
          <p:cNvGrpSpPr/>
          <p:nvPr/>
        </p:nvGrpSpPr>
        <p:grpSpPr>
          <a:xfrm>
            <a:off x="5997125" y="3223250"/>
            <a:ext cx="3009501" cy="1173223"/>
            <a:chOff x="5997125" y="2537450"/>
            <a:chExt cx="3009501" cy="1173223"/>
          </a:xfrm>
        </p:grpSpPr>
        <p:pic>
          <p:nvPicPr>
            <p:cNvPr id="638" name="Google Shape;638;p88"/>
            <p:cNvPicPr preferRelativeResize="0"/>
            <p:nvPr/>
          </p:nvPicPr>
          <p:blipFill rotWithShape="1">
            <a:blip r:embed="rId3">
              <a:alphaModFix/>
            </a:blip>
            <a:srcRect b="0" l="0" r="0" t="0"/>
            <a:stretch/>
          </p:blipFill>
          <p:spPr>
            <a:xfrm>
              <a:off x="6553425" y="2617774"/>
              <a:ext cx="2453201" cy="1092899"/>
            </a:xfrm>
            <a:prstGeom prst="rect">
              <a:avLst/>
            </a:prstGeom>
            <a:noFill/>
            <a:ln>
              <a:noFill/>
            </a:ln>
          </p:spPr>
        </p:pic>
        <p:cxnSp>
          <p:nvCxnSpPr>
            <p:cNvPr id="639" name="Google Shape;639;p88"/>
            <p:cNvCxnSpPr/>
            <p:nvPr/>
          </p:nvCxnSpPr>
          <p:spPr>
            <a:xfrm>
              <a:off x="6872225" y="2628100"/>
              <a:ext cx="0" cy="981900"/>
            </a:xfrm>
            <a:prstGeom prst="straightConnector1">
              <a:avLst/>
            </a:prstGeom>
            <a:noFill/>
            <a:ln cap="flat" cmpd="sng" w="28575">
              <a:solidFill>
                <a:srgbClr val="FF0000"/>
              </a:solidFill>
              <a:prstDash val="dash"/>
              <a:round/>
              <a:headEnd len="sm" w="sm" type="none"/>
              <a:tailEnd len="sm" w="sm" type="none"/>
            </a:ln>
          </p:spPr>
        </p:cxnSp>
        <p:cxnSp>
          <p:nvCxnSpPr>
            <p:cNvPr id="640" name="Google Shape;640;p88"/>
            <p:cNvCxnSpPr/>
            <p:nvPr/>
          </p:nvCxnSpPr>
          <p:spPr>
            <a:xfrm>
              <a:off x="8735000" y="2628100"/>
              <a:ext cx="0" cy="981900"/>
            </a:xfrm>
            <a:prstGeom prst="straightConnector1">
              <a:avLst/>
            </a:prstGeom>
            <a:noFill/>
            <a:ln cap="flat" cmpd="sng" w="28575">
              <a:solidFill>
                <a:srgbClr val="FF0000"/>
              </a:solidFill>
              <a:prstDash val="dash"/>
              <a:round/>
              <a:headEnd len="sm" w="sm" type="none"/>
              <a:tailEnd len="sm" w="sm" type="none"/>
            </a:ln>
          </p:spPr>
        </p:cxnSp>
        <p:sp>
          <p:nvSpPr>
            <p:cNvPr id="641" name="Google Shape;641;p88"/>
            <p:cNvSpPr txBox="1"/>
            <p:nvPr/>
          </p:nvSpPr>
          <p:spPr>
            <a:xfrm>
              <a:off x="5997125" y="259080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min =0</a:t>
              </a:r>
              <a:endParaRPr b="0" i="0" sz="1400" u="none" cap="none" strike="noStrike">
                <a:solidFill>
                  <a:srgbClr val="FF0000"/>
                </a:solidFill>
                <a:latin typeface="Arial"/>
                <a:ea typeface="Arial"/>
                <a:cs typeface="Arial"/>
                <a:sym typeface="Arial"/>
              </a:endParaRPr>
            </a:p>
          </p:txBody>
        </p:sp>
        <p:sp>
          <p:nvSpPr>
            <p:cNvPr id="642" name="Google Shape;642;p88"/>
            <p:cNvSpPr txBox="1"/>
            <p:nvPr/>
          </p:nvSpPr>
          <p:spPr>
            <a:xfrm>
              <a:off x="7936100" y="253745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min =1</a:t>
              </a:r>
              <a:endParaRPr b="0" i="0" sz="1400" u="none" cap="none" strike="noStrike">
                <a:solidFill>
                  <a:srgbClr val="FF0000"/>
                </a:solidFill>
                <a:latin typeface="Arial"/>
                <a:ea typeface="Arial"/>
                <a:cs typeface="Arial"/>
                <a:sym typeface="Arial"/>
              </a:endParaRPr>
            </a:p>
          </p:txBody>
        </p:sp>
      </p:grpSp>
      <p:grpSp>
        <p:nvGrpSpPr>
          <p:cNvPr id="643" name="Google Shape;643;p88"/>
          <p:cNvGrpSpPr/>
          <p:nvPr/>
        </p:nvGrpSpPr>
        <p:grpSpPr>
          <a:xfrm>
            <a:off x="1317225" y="4396475"/>
            <a:ext cx="6648925" cy="440500"/>
            <a:chOff x="917550" y="4174750"/>
            <a:chExt cx="6648925" cy="440500"/>
          </a:xfrm>
        </p:grpSpPr>
        <p:pic>
          <p:nvPicPr>
            <p:cNvPr id="644" name="Google Shape;644;p88"/>
            <p:cNvPicPr preferRelativeResize="0"/>
            <p:nvPr/>
          </p:nvPicPr>
          <p:blipFill rotWithShape="1">
            <a:blip r:embed="rId4">
              <a:alphaModFix/>
            </a:blip>
            <a:srcRect b="0" l="0" r="0" t="0"/>
            <a:stretch/>
          </p:blipFill>
          <p:spPr>
            <a:xfrm>
              <a:off x="917550" y="4174750"/>
              <a:ext cx="6648925" cy="440500"/>
            </a:xfrm>
            <a:prstGeom prst="rect">
              <a:avLst/>
            </a:prstGeom>
            <a:noFill/>
            <a:ln>
              <a:noFill/>
            </a:ln>
          </p:spPr>
        </p:pic>
        <p:sp>
          <p:nvSpPr>
            <p:cNvPr id="645" name="Google Shape;645;p88"/>
            <p:cNvSpPr/>
            <p:nvPr/>
          </p:nvSpPr>
          <p:spPr>
            <a:xfrm>
              <a:off x="3609850" y="4254575"/>
              <a:ext cx="1106700" cy="309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88"/>
          <p:cNvGrpSpPr/>
          <p:nvPr/>
        </p:nvGrpSpPr>
        <p:grpSpPr>
          <a:xfrm>
            <a:off x="6553425" y="809175"/>
            <a:ext cx="2453201" cy="1377498"/>
            <a:chOff x="6553425" y="809175"/>
            <a:chExt cx="2453201" cy="1377498"/>
          </a:xfrm>
        </p:grpSpPr>
        <p:pic>
          <p:nvPicPr>
            <p:cNvPr id="647" name="Google Shape;647;p88"/>
            <p:cNvPicPr preferRelativeResize="0"/>
            <p:nvPr/>
          </p:nvPicPr>
          <p:blipFill rotWithShape="1">
            <a:blip r:embed="rId3">
              <a:alphaModFix/>
            </a:blip>
            <a:srcRect b="0" l="0" r="0" t="0"/>
            <a:stretch/>
          </p:blipFill>
          <p:spPr>
            <a:xfrm>
              <a:off x="6553425" y="1093774"/>
              <a:ext cx="2453201" cy="1092899"/>
            </a:xfrm>
            <a:prstGeom prst="rect">
              <a:avLst/>
            </a:prstGeom>
            <a:noFill/>
            <a:ln>
              <a:noFill/>
            </a:ln>
          </p:spPr>
        </p:pic>
        <p:cxnSp>
          <p:nvCxnSpPr>
            <p:cNvPr id="648" name="Google Shape;648;p88"/>
            <p:cNvCxnSpPr/>
            <p:nvPr/>
          </p:nvCxnSpPr>
          <p:spPr>
            <a:xfrm>
              <a:off x="7780025" y="1104100"/>
              <a:ext cx="0" cy="981900"/>
            </a:xfrm>
            <a:prstGeom prst="straightConnector1">
              <a:avLst/>
            </a:prstGeom>
            <a:noFill/>
            <a:ln cap="flat" cmpd="sng" w="28575">
              <a:solidFill>
                <a:srgbClr val="FF0000"/>
              </a:solidFill>
              <a:prstDash val="dash"/>
              <a:round/>
              <a:headEnd len="sm" w="sm" type="none"/>
              <a:tailEnd len="sm" w="sm" type="none"/>
            </a:ln>
          </p:spPr>
        </p:cxnSp>
        <p:sp>
          <p:nvSpPr>
            <p:cNvPr id="649" name="Google Shape;649;p88"/>
            <p:cNvSpPr txBox="1"/>
            <p:nvPr/>
          </p:nvSpPr>
          <p:spPr>
            <a:xfrm>
              <a:off x="7373725" y="809175"/>
              <a:ext cx="9924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mean =0</a:t>
              </a:r>
              <a:endParaRPr b="0" i="0" sz="1400" u="none" cap="none" strike="noStrike">
                <a:solidFill>
                  <a:srgbClr val="FF0000"/>
                </a:solidFill>
                <a:latin typeface="Arial"/>
                <a:ea typeface="Arial"/>
                <a:cs typeface="Arial"/>
                <a:sym typeface="Arial"/>
              </a:endParaRPr>
            </a:p>
          </p:txBody>
        </p:sp>
        <p:sp>
          <p:nvSpPr>
            <p:cNvPr id="650" name="Google Shape;650;p88"/>
            <p:cNvSpPr txBox="1"/>
            <p:nvPr/>
          </p:nvSpPr>
          <p:spPr>
            <a:xfrm>
              <a:off x="8088500" y="1470650"/>
              <a:ext cx="875100" cy="26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stdev =1</a:t>
              </a:r>
              <a:endParaRPr b="0" i="0" sz="1400" u="none" cap="none" strike="noStrike">
                <a:solidFill>
                  <a:srgbClr val="FF0000"/>
                </a:solidFill>
                <a:latin typeface="Arial"/>
                <a:ea typeface="Arial"/>
                <a:cs typeface="Arial"/>
                <a:sym typeface="Arial"/>
              </a:endParaRPr>
            </a:p>
          </p:txBody>
        </p:sp>
        <p:cxnSp>
          <p:nvCxnSpPr>
            <p:cNvPr id="651" name="Google Shape;651;p88"/>
            <p:cNvCxnSpPr/>
            <p:nvPr/>
          </p:nvCxnSpPr>
          <p:spPr>
            <a:xfrm>
              <a:off x="7829475" y="1718050"/>
              <a:ext cx="288000" cy="0"/>
            </a:xfrm>
            <a:prstGeom prst="straightConnector1">
              <a:avLst/>
            </a:prstGeom>
            <a:noFill/>
            <a:ln cap="flat" cmpd="sng" w="28575">
              <a:solidFill>
                <a:srgbClr val="FF0000"/>
              </a:solidFill>
              <a:prstDash val="dash"/>
              <a:round/>
              <a:headEnd len="sm" w="sm" type="none"/>
              <a:tailEnd len="med" w="med" type="triangle"/>
            </a:ln>
          </p:spPr>
        </p:cxnSp>
        <p:cxnSp>
          <p:nvCxnSpPr>
            <p:cNvPr id="652" name="Google Shape;652;p88"/>
            <p:cNvCxnSpPr/>
            <p:nvPr/>
          </p:nvCxnSpPr>
          <p:spPr>
            <a:xfrm rot="10800000">
              <a:off x="7449925" y="1716550"/>
              <a:ext cx="288000" cy="3000"/>
            </a:xfrm>
            <a:prstGeom prst="straightConnector1">
              <a:avLst/>
            </a:prstGeom>
            <a:noFill/>
            <a:ln cap="flat" cmpd="sng" w="28575">
              <a:solidFill>
                <a:srgbClr val="FF0000"/>
              </a:solidFill>
              <a:prstDash val="dash"/>
              <a:round/>
              <a:headEnd len="sm" w="sm" type="none"/>
              <a:tailEnd len="med" w="med" type="triangle"/>
            </a:ln>
          </p:spPr>
        </p:cxnSp>
      </p:grpSp>
      <p:grpSp>
        <p:nvGrpSpPr>
          <p:cNvPr id="653" name="Google Shape;653;p88"/>
          <p:cNvGrpSpPr/>
          <p:nvPr/>
        </p:nvGrpSpPr>
        <p:grpSpPr>
          <a:xfrm>
            <a:off x="613000" y="2105125"/>
            <a:ext cx="7353149" cy="1118125"/>
            <a:chOff x="213325" y="2105225"/>
            <a:chExt cx="7353149" cy="1118125"/>
          </a:xfrm>
        </p:grpSpPr>
        <p:pic>
          <p:nvPicPr>
            <p:cNvPr id="654" name="Google Shape;654;p88"/>
            <p:cNvPicPr preferRelativeResize="0"/>
            <p:nvPr/>
          </p:nvPicPr>
          <p:blipFill rotWithShape="1">
            <a:blip r:embed="rId5">
              <a:alphaModFix/>
            </a:blip>
            <a:srcRect b="0" l="0" r="0" t="0"/>
            <a:stretch/>
          </p:blipFill>
          <p:spPr>
            <a:xfrm>
              <a:off x="917550" y="2105225"/>
              <a:ext cx="6648924" cy="440500"/>
            </a:xfrm>
            <a:prstGeom prst="rect">
              <a:avLst/>
            </a:prstGeom>
            <a:noFill/>
            <a:ln>
              <a:noFill/>
            </a:ln>
          </p:spPr>
        </p:pic>
        <p:sp>
          <p:nvSpPr>
            <p:cNvPr id="655" name="Google Shape;655;p88"/>
            <p:cNvSpPr/>
            <p:nvPr/>
          </p:nvSpPr>
          <p:spPr>
            <a:xfrm>
              <a:off x="3098425" y="2186675"/>
              <a:ext cx="448200" cy="2535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6" name="Google Shape;656;p88"/>
            <p:cNvGrpSpPr/>
            <p:nvPr/>
          </p:nvGrpSpPr>
          <p:grpSpPr>
            <a:xfrm>
              <a:off x="213325" y="2571750"/>
              <a:ext cx="7024301" cy="651600"/>
              <a:chOff x="213325" y="2571750"/>
              <a:chExt cx="7024301" cy="651600"/>
            </a:xfrm>
          </p:grpSpPr>
          <p:pic>
            <p:nvPicPr>
              <p:cNvPr id="657" name="Google Shape;657;p88"/>
              <p:cNvPicPr preferRelativeResize="0"/>
              <p:nvPr/>
            </p:nvPicPr>
            <p:blipFill rotWithShape="1">
              <a:blip r:embed="rId6">
                <a:alphaModFix/>
              </a:blip>
              <a:srcRect b="0" l="0" r="0" t="0"/>
              <a:stretch/>
            </p:blipFill>
            <p:spPr>
              <a:xfrm>
                <a:off x="979250" y="2625075"/>
                <a:ext cx="2563067" cy="572700"/>
              </a:xfrm>
              <a:prstGeom prst="rect">
                <a:avLst/>
              </a:prstGeom>
              <a:noFill/>
              <a:ln>
                <a:noFill/>
              </a:ln>
            </p:spPr>
          </p:pic>
          <p:cxnSp>
            <p:nvCxnSpPr>
              <p:cNvPr id="658" name="Google Shape;658;p88"/>
              <p:cNvCxnSpPr/>
              <p:nvPr/>
            </p:nvCxnSpPr>
            <p:spPr>
              <a:xfrm>
                <a:off x="979250" y="2666025"/>
                <a:ext cx="0" cy="490800"/>
              </a:xfrm>
              <a:prstGeom prst="straightConnector1">
                <a:avLst/>
              </a:prstGeom>
              <a:noFill/>
              <a:ln cap="flat" cmpd="sng" w="9525">
                <a:solidFill>
                  <a:srgbClr val="FF0000"/>
                </a:solidFill>
                <a:prstDash val="dash"/>
                <a:round/>
                <a:headEnd len="sm" w="sm" type="none"/>
                <a:tailEnd len="med" w="med" type="triangle"/>
              </a:ln>
            </p:spPr>
          </p:cxnSp>
          <p:sp>
            <p:nvSpPr>
              <p:cNvPr id="659" name="Google Shape;659;p88"/>
              <p:cNvSpPr txBox="1"/>
              <p:nvPr/>
            </p:nvSpPr>
            <p:spPr>
              <a:xfrm>
                <a:off x="213325" y="2680425"/>
                <a:ext cx="853800" cy="30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axis =0</a:t>
                </a:r>
                <a:endParaRPr b="0" i="0" sz="1400" u="none" cap="none" strike="noStrike">
                  <a:solidFill>
                    <a:srgbClr val="000000"/>
                  </a:solidFill>
                  <a:latin typeface="Arial"/>
                  <a:ea typeface="Arial"/>
                  <a:cs typeface="Arial"/>
                  <a:sym typeface="Arial"/>
                </a:endParaRPr>
              </a:p>
            </p:txBody>
          </p:sp>
          <p:sp>
            <p:nvSpPr>
              <p:cNvPr id="660" name="Google Shape;660;p88"/>
              <p:cNvSpPr/>
              <p:nvPr/>
            </p:nvSpPr>
            <p:spPr>
              <a:xfrm>
                <a:off x="11631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88"/>
              <p:cNvSpPr/>
              <p:nvPr/>
            </p:nvSpPr>
            <p:spPr>
              <a:xfrm>
                <a:off x="18489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88"/>
              <p:cNvSpPr/>
              <p:nvPr/>
            </p:nvSpPr>
            <p:spPr>
              <a:xfrm>
                <a:off x="23823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88"/>
              <p:cNvSpPr/>
              <p:nvPr/>
            </p:nvSpPr>
            <p:spPr>
              <a:xfrm>
                <a:off x="2915750" y="2571750"/>
                <a:ext cx="4482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4" name="Google Shape;664;p88"/>
              <p:cNvPicPr preferRelativeResize="0"/>
              <p:nvPr/>
            </p:nvPicPr>
            <p:blipFill rotWithShape="1">
              <a:blip r:embed="rId7">
                <a:alphaModFix/>
              </a:blip>
              <a:srcRect b="0" l="0" r="0" t="0"/>
              <a:stretch/>
            </p:blipFill>
            <p:spPr>
              <a:xfrm>
                <a:off x="4228125" y="2571750"/>
                <a:ext cx="3009501" cy="651600"/>
              </a:xfrm>
              <a:prstGeom prst="rect">
                <a:avLst/>
              </a:prstGeom>
              <a:noFill/>
              <a:ln>
                <a:noFill/>
              </a:ln>
            </p:spPr>
          </p:pic>
          <p:sp>
            <p:nvSpPr>
              <p:cNvPr id="665" name="Google Shape;665;p88"/>
              <p:cNvSpPr/>
              <p:nvPr/>
            </p:nvSpPr>
            <p:spPr>
              <a:xfrm>
                <a:off x="43479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8"/>
              <p:cNvSpPr/>
              <p:nvPr/>
            </p:nvSpPr>
            <p:spPr>
              <a:xfrm>
                <a:off x="50337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8"/>
              <p:cNvSpPr/>
              <p:nvPr/>
            </p:nvSpPr>
            <p:spPr>
              <a:xfrm>
                <a:off x="57195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8"/>
              <p:cNvSpPr/>
              <p:nvPr/>
            </p:nvSpPr>
            <p:spPr>
              <a:xfrm>
                <a:off x="6405300" y="2571750"/>
                <a:ext cx="666300" cy="651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89"/>
          <p:cNvSpPr txBox="1"/>
          <p:nvPr>
            <p:ph type="title"/>
          </p:nvPr>
        </p:nvSpPr>
        <p:spPr>
          <a:xfrm>
            <a:off x="384725" y="157480"/>
            <a:ext cx="74448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2</a:t>
            </a:r>
            <a:r>
              <a:rPr b="0" i="0" lang="en" sz="3600" u="none" cap="none" strike="noStrike">
                <a:solidFill>
                  <a:schemeClr val="dk1"/>
                </a:solidFill>
                <a:latin typeface="Arial"/>
                <a:ea typeface="Arial"/>
                <a:cs typeface="Arial"/>
                <a:sym typeface="Arial"/>
              </a:rPr>
              <a:t>. </a:t>
            </a:r>
            <a:r>
              <a:rPr b="0" i="0" lang="en" sz="3600" u="none" cap="none" strike="noStrike">
                <a:solidFill>
                  <a:schemeClr val="dk1"/>
                </a:solidFill>
                <a:latin typeface="Arimo"/>
                <a:ea typeface="Arimo"/>
                <a:cs typeface="Arimo"/>
                <a:sym typeface="Arimo"/>
              </a:rPr>
              <a:t>資料前處理</a:t>
            </a:r>
            <a:endParaRPr/>
          </a:p>
        </p:txBody>
      </p:sp>
      <p:sp>
        <p:nvSpPr>
          <p:cNvPr id="674" name="Google Shape;674;p89"/>
          <p:cNvSpPr txBox="1"/>
          <p:nvPr/>
        </p:nvSpPr>
        <p:spPr>
          <a:xfrm>
            <a:off x="856249" y="3380501"/>
            <a:ext cx="7296900" cy="12828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test_size: </a:t>
            </a:r>
            <a:r>
              <a:rPr b="0" i="0" lang="en" sz="1800" u="none" cap="none" strike="noStrike">
                <a:solidFill>
                  <a:srgbClr val="595959"/>
                </a:solidFill>
                <a:latin typeface="Arimo"/>
                <a:ea typeface="Arimo"/>
                <a:cs typeface="Arimo"/>
                <a:sym typeface="Arimo"/>
              </a:rPr>
              <a:t>一般設定</a:t>
            </a:r>
            <a:r>
              <a:rPr b="0" i="0" lang="en" sz="1800" u="none" cap="none" strike="noStrike">
                <a:solidFill>
                  <a:srgbClr val="595959"/>
                </a:solidFill>
                <a:latin typeface="Arial"/>
                <a:ea typeface="Arial"/>
                <a:cs typeface="Arial"/>
                <a:sym typeface="Arial"/>
              </a:rPr>
              <a:t>0.2~0.3</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shuffle: default = True </a:t>
            </a:r>
            <a:r>
              <a:rPr b="0" i="0" lang="en" sz="1800" u="none" cap="none" strike="noStrike">
                <a:solidFill>
                  <a:srgbClr val="595959"/>
                </a:solidFill>
                <a:latin typeface="Arimo"/>
                <a:ea typeface="Arimo"/>
                <a:cs typeface="Arimo"/>
                <a:sym typeface="Arimo"/>
              </a:rPr>
              <a:t>（將資料順序打亂）</a:t>
            </a:r>
            <a:endParaRPr b="0" i="0" sz="1800" u="none" cap="none" strike="noStrike">
              <a:solidFill>
                <a:schemeClr val="dk1"/>
              </a:solidFill>
              <a:latin typeface="Arimo"/>
              <a:ea typeface="Arimo"/>
              <a:cs typeface="Arimo"/>
              <a:sym typeface="Arimo"/>
            </a:endParaRPr>
          </a:p>
          <a:p>
            <a:pPr indent="-366395" lvl="0" marL="379095" marR="5080" rtl="0" algn="l">
              <a:lnSpc>
                <a:spcPct val="114599"/>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random_state: </a:t>
            </a:r>
            <a:r>
              <a:rPr b="0" i="0" lang="en" sz="1800" u="none" cap="none" strike="noStrike">
                <a:solidFill>
                  <a:srgbClr val="595959"/>
                </a:solidFill>
                <a:latin typeface="Arimo"/>
                <a:ea typeface="Arimo"/>
                <a:cs typeface="Arimo"/>
                <a:sym typeface="Arimo"/>
              </a:rPr>
              <a:t>將資料打亂的方式（</a:t>
            </a:r>
            <a:r>
              <a:rPr b="0" i="0" lang="en" sz="1800" u="none" cap="none" strike="noStrike">
                <a:solidFill>
                  <a:srgbClr val="595959"/>
                </a:solidFill>
                <a:latin typeface="Arial"/>
                <a:ea typeface="Arial"/>
                <a:cs typeface="Arial"/>
                <a:sym typeface="Arial"/>
              </a:rPr>
              <a:t>~random seed</a:t>
            </a:r>
            <a:r>
              <a:rPr b="0" i="0" lang="en" sz="1800" u="none" cap="none" strike="noStrike">
                <a:solidFill>
                  <a:srgbClr val="595959"/>
                </a:solidFill>
                <a:latin typeface="Arimo"/>
                <a:ea typeface="Arimo"/>
                <a:cs typeface="Arimo"/>
                <a:sym typeface="Arimo"/>
              </a:rPr>
              <a:t>，如果</a:t>
            </a:r>
            <a:r>
              <a:rPr b="0" i="0" lang="en" sz="1800" u="none" cap="none" strike="noStrike">
                <a:solidFill>
                  <a:srgbClr val="595959"/>
                </a:solidFill>
                <a:latin typeface="Arial"/>
                <a:ea typeface="Arial"/>
                <a:cs typeface="Arial"/>
                <a:sym typeface="Arial"/>
              </a:rPr>
              <a:t>shuffle</a:t>
            </a:r>
            <a:r>
              <a:rPr b="0" i="0" lang="en" sz="1800" u="none" cap="none" strike="noStrike">
                <a:solidFill>
                  <a:srgbClr val="595959"/>
                </a:solidFill>
                <a:latin typeface="Arimo"/>
                <a:ea typeface="Arimo"/>
                <a:cs typeface="Arimo"/>
                <a:sym typeface="Arimo"/>
              </a:rPr>
              <a:t>設定為 </a:t>
            </a:r>
            <a:r>
              <a:rPr b="0" i="0" lang="en" sz="1800" u="none" cap="none" strike="noStrike">
                <a:solidFill>
                  <a:srgbClr val="595959"/>
                </a:solidFill>
                <a:latin typeface="Arial"/>
                <a:ea typeface="Arial"/>
                <a:cs typeface="Arial"/>
                <a:sym typeface="Arial"/>
              </a:rPr>
              <a:t>False</a:t>
            </a:r>
            <a:r>
              <a:rPr b="0" i="0" lang="en" sz="1800" u="none" cap="none" strike="noStrike">
                <a:solidFill>
                  <a:srgbClr val="595959"/>
                </a:solidFill>
                <a:latin typeface="Arimo"/>
                <a:ea typeface="Arimo"/>
                <a:cs typeface="Arimo"/>
                <a:sym typeface="Arimo"/>
              </a:rPr>
              <a:t>，</a:t>
            </a:r>
            <a:r>
              <a:rPr b="0" i="0" lang="en" sz="1800" u="none" cap="none" strike="noStrike">
                <a:solidFill>
                  <a:srgbClr val="595959"/>
                </a:solidFill>
                <a:latin typeface="Arial"/>
                <a:ea typeface="Arial"/>
                <a:cs typeface="Arial"/>
                <a:sym typeface="Arial"/>
              </a:rPr>
              <a:t>random_state</a:t>
            </a:r>
            <a:r>
              <a:rPr b="0" i="0" lang="en" sz="1800" u="none" cap="none" strike="noStrike">
                <a:solidFill>
                  <a:srgbClr val="595959"/>
                </a:solidFill>
                <a:latin typeface="Arimo"/>
                <a:ea typeface="Arimo"/>
                <a:cs typeface="Arimo"/>
                <a:sym typeface="Arimo"/>
              </a:rPr>
              <a:t>不會產生效果）</a:t>
            </a:r>
            <a:endParaRPr b="0" i="0" sz="1800" u="none" cap="none" strike="noStrike">
              <a:solidFill>
                <a:schemeClr val="dk1"/>
              </a:solidFill>
              <a:latin typeface="Arimo"/>
              <a:ea typeface="Arimo"/>
              <a:cs typeface="Arimo"/>
              <a:sym typeface="Arimo"/>
            </a:endParaRPr>
          </a:p>
        </p:txBody>
      </p:sp>
      <p:sp>
        <p:nvSpPr>
          <p:cNvPr id="675" name="Google Shape;675;p89"/>
          <p:cNvSpPr/>
          <p:nvPr/>
        </p:nvSpPr>
        <p:spPr>
          <a:xfrm>
            <a:off x="1086900" y="2806600"/>
            <a:ext cx="6983400" cy="265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89"/>
          <p:cNvSpPr/>
          <p:nvPr/>
        </p:nvSpPr>
        <p:spPr>
          <a:xfrm>
            <a:off x="1029775" y="2806600"/>
            <a:ext cx="2222400" cy="2652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7" name="Google Shape;677;p89"/>
          <p:cNvCxnSpPr/>
          <p:nvPr/>
        </p:nvCxnSpPr>
        <p:spPr>
          <a:xfrm rot="10800000">
            <a:off x="1035550" y="2669675"/>
            <a:ext cx="2190900" cy="0"/>
          </a:xfrm>
          <a:prstGeom prst="straightConnector1">
            <a:avLst/>
          </a:prstGeom>
          <a:noFill/>
          <a:ln cap="flat" cmpd="sng" w="9525">
            <a:solidFill>
              <a:schemeClr val="dk2"/>
            </a:solidFill>
            <a:prstDash val="solid"/>
            <a:round/>
            <a:headEnd len="sm" w="sm" type="none"/>
            <a:tailEnd len="med" w="med" type="triangle"/>
          </a:ln>
        </p:spPr>
      </p:cxnSp>
      <p:cxnSp>
        <p:nvCxnSpPr>
          <p:cNvPr id="678" name="Google Shape;678;p89"/>
          <p:cNvCxnSpPr/>
          <p:nvPr/>
        </p:nvCxnSpPr>
        <p:spPr>
          <a:xfrm>
            <a:off x="3312025" y="2669675"/>
            <a:ext cx="4715700" cy="0"/>
          </a:xfrm>
          <a:prstGeom prst="straightConnector1">
            <a:avLst/>
          </a:prstGeom>
          <a:noFill/>
          <a:ln cap="flat" cmpd="sng" w="9525">
            <a:solidFill>
              <a:schemeClr val="dk2"/>
            </a:solidFill>
            <a:prstDash val="solid"/>
            <a:round/>
            <a:headEnd len="sm" w="sm" type="none"/>
            <a:tailEnd len="med" w="med" type="triangle"/>
          </a:ln>
        </p:spPr>
      </p:cxnSp>
      <p:sp>
        <p:nvSpPr>
          <p:cNvPr id="679" name="Google Shape;679;p89"/>
          <p:cNvSpPr txBox="1"/>
          <p:nvPr/>
        </p:nvSpPr>
        <p:spPr>
          <a:xfrm>
            <a:off x="1290700" y="21199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0000"/>
                </a:solidFill>
                <a:latin typeface="Arial"/>
                <a:ea typeface="Arial"/>
                <a:cs typeface="Arial"/>
                <a:sym typeface="Arial"/>
              </a:rPr>
              <a:t>測試集 30%</a:t>
            </a:r>
            <a:endParaRPr b="0" i="0" sz="2400" u="none" cap="none" strike="noStrike">
              <a:solidFill>
                <a:srgbClr val="FF0000"/>
              </a:solidFill>
              <a:latin typeface="Arial"/>
              <a:ea typeface="Arial"/>
              <a:cs typeface="Arial"/>
              <a:sym typeface="Arial"/>
            </a:endParaRPr>
          </a:p>
        </p:txBody>
      </p:sp>
      <p:sp>
        <p:nvSpPr>
          <p:cNvPr id="680" name="Google Shape;680;p89"/>
          <p:cNvSpPr txBox="1"/>
          <p:nvPr/>
        </p:nvSpPr>
        <p:spPr>
          <a:xfrm>
            <a:off x="4761925" y="21262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6D9EEB"/>
                </a:solidFill>
                <a:latin typeface="Arial"/>
                <a:ea typeface="Arial"/>
                <a:cs typeface="Arial"/>
                <a:sym typeface="Arial"/>
              </a:rPr>
              <a:t>訓練集 70%</a:t>
            </a:r>
            <a:endParaRPr b="0" i="0" sz="2400" u="none" cap="none" strike="noStrike">
              <a:solidFill>
                <a:srgbClr val="6D9EEB"/>
              </a:solidFill>
              <a:latin typeface="Arial"/>
              <a:ea typeface="Arial"/>
              <a:cs typeface="Arial"/>
              <a:sym typeface="Arial"/>
            </a:endParaRPr>
          </a:p>
        </p:txBody>
      </p:sp>
      <p:sp>
        <p:nvSpPr>
          <p:cNvPr id="681" name="Google Shape;681;p89"/>
          <p:cNvSpPr/>
          <p:nvPr/>
        </p:nvSpPr>
        <p:spPr>
          <a:xfrm>
            <a:off x="283200" y="1163950"/>
            <a:ext cx="8553000" cy="7047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434343"/>
                </a:solidFill>
                <a:latin typeface="Calibri"/>
                <a:ea typeface="Calibri"/>
                <a:cs typeface="Calibri"/>
                <a:sym typeface="Calibri"/>
              </a:rPr>
              <a:t>from sklearn.model_selection import train_test_split</a:t>
            </a:r>
            <a:endParaRPr b="1" i="0" sz="20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434343"/>
                </a:solidFill>
                <a:latin typeface="Calibri"/>
                <a:ea typeface="Calibri"/>
                <a:cs typeface="Calibri"/>
                <a:sym typeface="Calibri"/>
              </a:rPr>
              <a:t>X_train, X_test, y_train, y_test = train_test_split(boston.data, boston.target)</a:t>
            </a:r>
            <a:endParaRPr b="1" i="0" sz="2000" u="none" cap="none" strike="noStrike">
              <a:solidFill>
                <a:srgbClr val="434343"/>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90"/>
          <p:cNvSpPr/>
          <p:nvPr/>
        </p:nvSpPr>
        <p:spPr>
          <a:xfrm>
            <a:off x="7246175" y="1711650"/>
            <a:ext cx="1746000" cy="2319300"/>
          </a:xfrm>
          <a:prstGeom prst="flowChartAlternateProcess">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666666"/>
              </a:solidFill>
              <a:latin typeface="Arial"/>
              <a:ea typeface="Arial"/>
              <a:cs typeface="Arial"/>
              <a:sym typeface="Arial"/>
            </a:endParaRPr>
          </a:p>
        </p:txBody>
      </p:sp>
      <p:sp>
        <p:nvSpPr>
          <p:cNvPr id="687" name="Google Shape;687;p90"/>
          <p:cNvSpPr txBox="1"/>
          <p:nvPr>
            <p:ph type="title"/>
          </p:nvPr>
        </p:nvSpPr>
        <p:spPr>
          <a:xfrm>
            <a:off x="384725" y="157480"/>
            <a:ext cx="74448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 </a:t>
            </a:r>
            <a:r>
              <a:rPr lang="en"/>
              <a:t>2</a:t>
            </a:r>
            <a:r>
              <a:rPr b="0" i="0" lang="en" sz="3600" u="none" cap="none" strike="noStrike">
                <a:solidFill>
                  <a:schemeClr val="dk1"/>
                </a:solidFill>
                <a:latin typeface="Arial"/>
                <a:ea typeface="Arial"/>
                <a:cs typeface="Arial"/>
                <a:sym typeface="Arial"/>
              </a:rPr>
              <a:t>. </a:t>
            </a:r>
            <a:r>
              <a:rPr b="0" i="0" lang="en" sz="3600" u="none" cap="none" strike="noStrike">
                <a:solidFill>
                  <a:schemeClr val="dk1"/>
                </a:solidFill>
                <a:latin typeface="Arimo"/>
                <a:ea typeface="Arimo"/>
                <a:cs typeface="Arimo"/>
                <a:sym typeface="Arimo"/>
              </a:rPr>
              <a:t>資料前處理</a:t>
            </a:r>
            <a:endParaRPr/>
          </a:p>
        </p:txBody>
      </p:sp>
      <p:sp>
        <p:nvSpPr>
          <p:cNvPr id="688" name="Google Shape;688;p90"/>
          <p:cNvSpPr/>
          <p:nvPr/>
        </p:nvSpPr>
        <p:spPr>
          <a:xfrm>
            <a:off x="5567300" y="1872375"/>
            <a:ext cx="1460400" cy="48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9" name="Google Shape;689;p90"/>
          <p:cNvSpPr/>
          <p:nvPr/>
        </p:nvSpPr>
        <p:spPr>
          <a:xfrm>
            <a:off x="7622513" y="1845825"/>
            <a:ext cx="993300" cy="542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0" name="Google Shape;690;p90"/>
          <p:cNvSpPr/>
          <p:nvPr/>
        </p:nvSpPr>
        <p:spPr>
          <a:xfrm>
            <a:off x="830150" y="1358275"/>
            <a:ext cx="3457500" cy="3149400"/>
          </a:xfrm>
          <a:prstGeom prst="flowChartAlternateProcess">
            <a:avLst/>
          </a:prstGeom>
          <a:solidFill>
            <a:srgbClr val="FFFFFF"/>
          </a:solid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666666"/>
                </a:solidFill>
                <a:latin typeface="Arial"/>
                <a:ea typeface="Arial"/>
                <a:cs typeface="Arial"/>
                <a:sym typeface="Arial"/>
              </a:rPr>
              <a:t>題庫</a:t>
            </a:r>
            <a:endParaRPr b="0" i="0" sz="3600" u="none" cap="none" strike="noStrike">
              <a:solidFill>
                <a:srgbClr val="666666"/>
              </a:solidFill>
              <a:latin typeface="Arial"/>
              <a:ea typeface="Arial"/>
              <a:cs typeface="Arial"/>
              <a:sym typeface="Arial"/>
            </a:endParaRPr>
          </a:p>
        </p:txBody>
      </p:sp>
      <p:sp>
        <p:nvSpPr>
          <p:cNvPr id="691" name="Google Shape;691;p90"/>
          <p:cNvSpPr/>
          <p:nvPr/>
        </p:nvSpPr>
        <p:spPr>
          <a:xfrm rot="8100000">
            <a:off x="4451763" y="2625158"/>
            <a:ext cx="902834" cy="902834"/>
          </a:xfrm>
          <a:prstGeom prst="leftUpArrow">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90"/>
          <p:cNvSpPr/>
          <p:nvPr/>
        </p:nvSpPr>
        <p:spPr>
          <a:xfrm>
            <a:off x="1181025" y="2319275"/>
            <a:ext cx="2730000" cy="813000"/>
          </a:xfrm>
          <a:prstGeom prst="flowChartAlternateProcess">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boston_data.data</a:t>
            </a:r>
            <a:endParaRPr b="1" i="0" sz="1800" u="none" cap="none" strike="noStrike">
              <a:solidFill>
                <a:srgbClr val="FFFFFF"/>
              </a:solidFill>
              <a:latin typeface="Arial"/>
              <a:ea typeface="Arial"/>
              <a:cs typeface="Arial"/>
              <a:sym typeface="Arial"/>
            </a:endParaRPr>
          </a:p>
        </p:txBody>
      </p:sp>
      <p:sp>
        <p:nvSpPr>
          <p:cNvPr id="693" name="Google Shape;693;p90"/>
          <p:cNvSpPr/>
          <p:nvPr/>
        </p:nvSpPr>
        <p:spPr>
          <a:xfrm>
            <a:off x="1181025" y="3309875"/>
            <a:ext cx="2730000" cy="813000"/>
          </a:xfrm>
          <a:prstGeom prst="flowChartAlternateProcess">
            <a:avLst/>
          </a:prstGeom>
          <a:solidFill>
            <a:srgbClr val="B7B7B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800" u="none" cap="none" strike="noStrike">
                <a:solidFill>
                  <a:srgbClr val="FFFFFF"/>
                </a:solidFill>
                <a:latin typeface="Arial"/>
                <a:ea typeface="Arial"/>
                <a:cs typeface="Arial"/>
                <a:sym typeface="Arial"/>
              </a:rPr>
              <a:t>boston_data.target</a:t>
            </a:r>
            <a:endParaRPr b="1" i="0" sz="1800" u="none" cap="none" strike="noStrike">
              <a:solidFill>
                <a:srgbClr val="FFFFFF"/>
              </a:solidFill>
              <a:latin typeface="Arial"/>
              <a:ea typeface="Arial"/>
              <a:cs typeface="Arial"/>
              <a:sym typeface="Arial"/>
            </a:endParaRPr>
          </a:p>
        </p:txBody>
      </p:sp>
      <p:sp>
        <p:nvSpPr>
          <p:cNvPr id="694" name="Google Shape;694;p90"/>
          <p:cNvSpPr/>
          <p:nvPr/>
        </p:nvSpPr>
        <p:spPr>
          <a:xfrm>
            <a:off x="5417375" y="1711650"/>
            <a:ext cx="1746000" cy="2319300"/>
          </a:xfrm>
          <a:prstGeom prst="flowChartAlternateProcess">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666666"/>
              </a:solidFill>
              <a:latin typeface="Arial"/>
              <a:ea typeface="Arial"/>
              <a:cs typeface="Arial"/>
              <a:sym typeface="Arial"/>
            </a:endParaRPr>
          </a:p>
        </p:txBody>
      </p:sp>
      <p:sp>
        <p:nvSpPr>
          <p:cNvPr id="695" name="Google Shape;695;p90"/>
          <p:cNvSpPr txBox="1"/>
          <p:nvPr/>
        </p:nvSpPr>
        <p:spPr>
          <a:xfrm>
            <a:off x="5523050" y="2507550"/>
            <a:ext cx="1548900" cy="5751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X_train</a:t>
            </a:r>
            <a:endParaRPr b="0" i="0" sz="1800" u="none" cap="none" strike="noStrike">
              <a:solidFill>
                <a:srgbClr val="000000"/>
              </a:solidFill>
              <a:latin typeface="Arial"/>
              <a:ea typeface="Arial"/>
              <a:cs typeface="Arial"/>
              <a:sym typeface="Arial"/>
            </a:endParaRPr>
          </a:p>
        </p:txBody>
      </p:sp>
      <p:sp>
        <p:nvSpPr>
          <p:cNvPr id="696" name="Google Shape;696;p90"/>
          <p:cNvSpPr txBox="1"/>
          <p:nvPr/>
        </p:nvSpPr>
        <p:spPr>
          <a:xfrm>
            <a:off x="7344725" y="2516738"/>
            <a:ext cx="1548900" cy="5751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X_test</a:t>
            </a:r>
            <a:endParaRPr b="0" i="0" sz="1800" u="none" cap="none" strike="noStrike">
              <a:solidFill>
                <a:srgbClr val="000000"/>
              </a:solidFill>
              <a:latin typeface="Arial"/>
              <a:ea typeface="Arial"/>
              <a:cs typeface="Arial"/>
              <a:sym typeface="Arial"/>
            </a:endParaRPr>
          </a:p>
        </p:txBody>
      </p:sp>
      <p:sp>
        <p:nvSpPr>
          <p:cNvPr id="697" name="Google Shape;697;p90"/>
          <p:cNvSpPr txBox="1"/>
          <p:nvPr/>
        </p:nvSpPr>
        <p:spPr>
          <a:xfrm>
            <a:off x="5523050" y="3220063"/>
            <a:ext cx="1548900" cy="5751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y_train</a:t>
            </a:r>
            <a:endParaRPr b="0" i="0" sz="1800" u="none" cap="none" strike="noStrike">
              <a:solidFill>
                <a:srgbClr val="000000"/>
              </a:solidFill>
              <a:latin typeface="Arial"/>
              <a:ea typeface="Arial"/>
              <a:cs typeface="Arial"/>
              <a:sym typeface="Arial"/>
            </a:endParaRPr>
          </a:p>
        </p:txBody>
      </p:sp>
      <p:sp>
        <p:nvSpPr>
          <p:cNvPr id="698" name="Google Shape;698;p90"/>
          <p:cNvSpPr txBox="1"/>
          <p:nvPr/>
        </p:nvSpPr>
        <p:spPr>
          <a:xfrm>
            <a:off x="7344725" y="3220075"/>
            <a:ext cx="1548900" cy="5751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y_test</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1"/>
          <p:cNvSpPr/>
          <p:nvPr/>
        </p:nvSpPr>
        <p:spPr>
          <a:xfrm>
            <a:off x="1523450" y="3190175"/>
            <a:ext cx="407250" cy="648600"/>
          </a:xfrm>
          <a:custGeom>
            <a:rect b="b" l="l" r="r" t="t"/>
            <a:pathLst>
              <a:path extrusionOk="0" h="25944" w="16290">
                <a:moveTo>
                  <a:pt x="16290" y="0"/>
                </a:moveTo>
                <a:lnTo>
                  <a:pt x="0" y="0"/>
                </a:lnTo>
                <a:lnTo>
                  <a:pt x="0" y="25944"/>
                </a:lnTo>
                <a:lnTo>
                  <a:pt x="16290" y="25944"/>
                </a:lnTo>
              </a:path>
            </a:pathLst>
          </a:custGeom>
          <a:noFill/>
          <a:ln cap="flat" cmpd="sng" w="9525">
            <a:solidFill>
              <a:schemeClr val="dk2"/>
            </a:solidFill>
            <a:prstDash val="solid"/>
            <a:round/>
            <a:headEnd len="sm" w="sm" type="none"/>
            <a:tailEnd len="sm" w="sm" type="none"/>
          </a:ln>
        </p:spPr>
      </p:sp>
      <p:sp>
        <p:nvSpPr>
          <p:cNvPr id="704" name="Google Shape;704;p91"/>
          <p:cNvSpPr txBox="1"/>
          <p:nvPr>
            <p:ph type="title"/>
          </p:nvPr>
        </p:nvSpPr>
        <p:spPr>
          <a:xfrm>
            <a:off x="384725" y="157480"/>
            <a:ext cx="67920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 </a:t>
            </a:r>
            <a:r>
              <a:rPr lang="en"/>
              <a:t>3</a:t>
            </a:r>
            <a:r>
              <a:rPr b="0" i="0" lang="en" sz="3600" u="none" cap="none" strike="noStrike">
                <a:solidFill>
                  <a:schemeClr val="dk1"/>
                </a:solidFill>
                <a:latin typeface="Arial"/>
                <a:ea typeface="Arial"/>
                <a:cs typeface="Arial"/>
                <a:sym typeface="Arial"/>
              </a:rPr>
              <a:t>. Training</a:t>
            </a:r>
            <a:endParaRPr/>
          </a:p>
        </p:txBody>
      </p:sp>
      <p:sp>
        <p:nvSpPr>
          <p:cNvPr id="705" name="Google Shape;705;p91"/>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6" name="Google Shape;706;p91"/>
          <p:cNvSpPr/>
          <p:nvPr/>
        </p:nvSpPr>
        <p:spPr>
          <a:xfrm>
            <a:off x="3499725" y="1825924"/>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07" name="Google Shape;707;p91"/>
          <p:cNvSpPr txBox="1"/>
          <p:nvPr/>
        </p:nvSpPr>
        <p:spPr>
          <a:xfrm>
            <a:off x="988375" y="3406750"/>
            <a:ext cx="952200" cy="251100"/>
          </a:xfrm>
          <a:prstGeom prst="rect">
            <a:avLst/>
          </a:prstGeom>
          <a:solidFill>
            <a:srgbClr val="EFEFEF"/>
          </a:solid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mo"/>
                <a:ea typeface="Arimo"/>
                <a:cs typeface="Arimo"/>
                <a:sym typeface="Arimo"/>
              </a:rPr>
              <a:t>選擇模型</a:t>
            </a:r>
            <a:endParaRPr b="0" i="0" sz="1400" u="none" cap="none" strike="noStrike">
              <a:solidFill>
                <a:srgbClr val="434343"/>
              </a:solidFill>
              <a:latin typeface="Arimo"/>
              <a:ea typeface="Arimo"/>
              <a:cs typeface="Arimo"/>
              <a:sym typeface="Arimo"/>
            </a:endParaRPr>
          </a:p>
        </p:txBody>
      </p:sp>
      <p:sp>
        <p:nvSpPr>
          <p:cNvPr id="708" name="Google Shape;708;p91"/>
          <p:cNvSpPr/>
          <p:nvPr/>
        </p:nvSpPr>
        <p:spPr>
          <a:xfrm>
            <a:off x="2075116" y="2979075"/>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from sklearn.linear_model import LinearRegression</a:t>
            </a:r>
            <a:endParaRPr b="1" i="0" sz="2400" u="none" cap="none" strike="noStrike">
              <a:solidFill>
                <a:srgbClr val="434343"/>
              </a:solidFill>
              <a:latin typeface="Calibri"/>
              <a:ea typeface="Calibri"/>
              <a:cs typeface="Calibri"/>
              <a:sym typeface="Calibri"/>
            </a:endParaRPr>
          </a:p>
        </p:txBody>
      </p:sp>
      <p:sp>
        <p:nvSpPr>
          <p:cNvPr id="709" name="Google Shape;709;p91"/>
          <p:cNvSpPr/>
          <p:nvPr/>
        </p:nvSpPr>
        <p:spPr>
          <a:xfrm>
            <a:off x="2073866" y="3532974"/>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model = LinearRegression()</a:t>
            </a:r>
            <a:endParaRPr b="1" i="0" sz="1800" u="none" cap="none" strike="noStrike">
              <a:solidFill>
                <a:schemeClr val="dk1"/>
              </a:solidFill>
              <a:latin typeface="Arial"/>
              <a:ea typeface="Arial"/>
              <a:cs typeface="Arial"/>
              <a:sym typeface="Arial"/>
            </a:endParaRPr>
          </a:p>
        </p:txBody>
      </p:sp>
      <p:sp>
        <p:nvSpPr>
          <p:cNvPr id="710" name="Google Shape;710;p91"/>
          <p:cNvSpPr txBox="1"/>
          <p:nvPr/>
        </p:nvSpPr>
        <p:spPr>
          <a:xfrm>
            <a:off x="998875" y="4190275"/>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mo"/>
                <a:ea typeface="Arimo"/>
                <a:cs typeface="Arimo"/>
                <a:sym typeface="Arimo"/>
              </a:rPr>
              <a:t>訓練模型</a:t>
            </a:r>
            <a:endParaRPr b="0" i="0" sz="1400" u="none" cap="none" strike="noStrike">
              <a:solidFill>
                <a:srgbClr val="434343"/>
              </a:solidFill>
              <a:latin typeface="Arimo"/>
              <a:ea typeface="Arimo"/>
              <a:cs typeface="Arimo"/>
              <a:sym typeface="Arimo"/>
            </a:endParaRPr>
          </a:p>
        </p:txBody>
      </p:sp>
      <p:sp>
        <p:nvSpPr>
          <p:cNvPr id="711" name="Google Shape;711;p91"/>
          <p:cNvSpPr/>
          <p:nvPr/>
        </p:nvSpPr>
        <p:spPr>
          <a:xfrm>
            <a:off x="2073875" y="4086875"/>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model.fit(X_train,y_train)</a:t>
            </a:r>
            <a:endParaRPr b="1" i="0" sz="2400" u="none" cap="none" strike="noStrike">
              <a:solidFill>
                <a:srgbClr val="434343"/>
              </a:solidFill>
              <a:latin typeface="Calibri"/>
              <a:ea typeface="Calibri"/>
              <a:cs typeface="Calibri"/>
              <a:sym typeface="Calibri"/>
            </a:endParaRPr>
          </a:p>
        </p:txBody>
      </p:sp>
      <p:sp>
        <p:nvSpPr>
          <p:cNvPr id="712" name="Google Shape;712;p91"/>
          <p:cNvSpPr/>
          <p:nvPr/>
        </p:nvSpPr>
        <p:spPr>
          <a:xfrm>
            <a:off x="2073875" y="4620275"/>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y_test_pred = model.predict(X_test)</a:t>
            </a:r>
            <a:endParaRPr b="1" i="0" sz="2400" u="none" cap="none" strike="noStrike">
              <a:solidFill>
                <a:srgbClr val="434343"/>
              </a:solidFill>
              <a:latin typeface="Calibri"/>
              <a:ea typeface="Calibri"/>
              <a:cs typeface="Calibri"/>
              <a:sym typeface="Calibri"/>
            </a:endParaRPr>
          </a:p>
        </p:txBody>
      </p:sp>
      <p:sp>
        <p:nvSpPr>
          <p:cNvPr id="713" name="Google Shape;713;p91"/>
          <p:cNvSpPr txBox="1"/>
          <p:nvPr/>
        </p:nvSpPr>
        <p:spPr>
          <a:xfrm>
            <a:off x="998875" y="4723675"/>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mo"/>
                <a:ea typeface="Arimo"/>
                <a:cs typeface="Arimo"/>
                <a:sym typeface="Arimo"/>
              </a:rPr>
              <a:t>預測</a:t>
            </a:r>
            <a:endParaRPr b="0" i="0" sz="1400" u="none" cap="none" strike="noStrike">
              <a:solidFill>
                <a:srgbClr val="434343"/>
              </a:solidFill>
              <a:latin typeface="Arimo"/>
              <a:ea typeface="Arimo"/>
              <a:cs typeface="Arimo"/>
              <a:sym typeface="Arim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2"/>
          <p:cNvSpPr txBox="1"/>
          <p:nvPr>
            <p:ph type="title"/>
          </p:nvPr>
        </p:nvSpPr>
        <p:spPr>
          <a:xfrm>
            <a:off x="384725" y="157480"/>
            <a:ext cx="72738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 </a:t>
            </a:r>
            <a:r>
              <a:rPr lang="en"/>
              <a:t>4</a:t>
            </a:r>
            <a:r>
              <a:rPr b="0" i="0" lang="en" sz="3600" u="none" cap="none" strike="noStrike">
                <a:solidFill>
                  <a:schemeClr val="dk1"/>
                </a:solidFill>
                <a:latin typeface="Arial"/>
                <a:ea typeface="Arial"/>
                <a:cs typeface="Arial"/>
                <a:sym typeface="Arial"/>
              </a:rPr>
              <a:t>.Evaluation</a:t>
            </a:r>
            <a:endParaRPr/>
          </a:p>
        </p:txBody>
      </p:sp>
      <p:sp>
        <p:nvSpPr>
          <p:cNvPr id="719" name="Google Shape;719;p92"/>
          <p:cNvSpPr/>
          <p:nvPr/>
        </p:nvSpPr>
        <p:spPr>
          <a:xfrm>
            <a:off x="304800" y="9084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0" name="Google Shape;720;p92"/>
          <p:cNvSpPr/>
          <p:nvPr/>
        </p:nvSpPr>
        <p:spPr>
          <a:xfrm>
            <a:off x="5109175" y="1558300"/>
            <a:ext cx="1703070" cy="1029829"/>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21" name="Google Shape;721;p92"/>
          <p:cNvPicPr preferRelativeResize="0"/>
          <p:nvPr/>
        </p:nvPicPr>
        <p:blipFill rotWithShape="1">
          <a:blip r:embed="rId4">
            <a:alphaModFix/>
          </a:blip>
          <a:srcRect b="0" l="0" r="0" t="0"/>
          <a:stretch/>
        </p:blipFill>
        <p:spPr>
          <a:xfrm>
            <a:off x="152400" y="3045325"/>
            <a:ext cx="8839201" cy="890544"/>
          </a:xfrm>
          <a:prstGeom prst="rect">
            <a:avLst/>
          </a:prstGeom>
          <a:noFill/>
          <a:ln>
            <a:noFill/>
          </a:ln>
        </p:spPr>
      </p:pic>
      <p:sp>
        <p:nvSpPr>
          <p:cNvPr id="722" name="Google Shape;722;p92"/>
          <p:cNvSpPr txBox="1"/>
          <p:nvPr/>
        </p:nvSpPr>
        <p:spPr>
          <a:xfrm>
            <a:off x="2455938" y="4162875"/>
            <a:ext cx="4218300" cy="57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0000"/>
                </a:solidFill>
                <a:latin typeface="Arial"/>
                <a:ea typeface="Arial"/>
                <a:cs typeface="Arial"/>
                <a:sym typeface="Arial"/>
              </a:rPr>
              <a:t>Result : R2 = 0.71...</a:t>
            </a:r>
            <a:endParaRPr b="0" i="0" sz="3000" u="none" cap="none" strike="noStrike">
              <a:solidFill>
                <a:srgbClr val="FF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93"/>
          <p:cNvSpPr txBox="1"/>
          <p:nvPr>
            <p:ph type="title"/>
          </p:nvPr>
        </p:nvSpPr>
        <p:spPr>
          <a:xfrm>
            <a:off x="384725" y="157480"/>
            <a:ext cx="4594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Regression Evaluation</a:t>
            </a:r>
            <a:endParaRPr/>
          </a:p>
        </p:txBody>
      </p:sp>
      <p:sp>
        <p:nvSpPr>
          <p:cNvPr id="728" name="Google Shape;728;p93"/>
          <p:cNvSpPr txBox="1"/>
          <p:nvPr/>
        </p:nvSpPr>
        <p:spPr>
          <a:xfrm>
            <a:off x="165652" y="1212750"/>
            <a:ext cx="4594200" cy="576000"/>
          </a:xfrm>
          <a:prstGeom prst="rect">
            <a:avLst/>
          </a:prstGeom>
          <a:noFill/>
          <a:ln>
            <a:noFill/>
          </a:ln>
        </p:spPr>
        <p:txBody>
          <a:bodyPr anchorCtr="0" anchor="ctr" bIns="0" lIns="0" spcFirstLastPara="1" rIns="0" wrap="square" tIns="10775">
            <a:noAutofit/>
          </a:bodyPr>
          <a:lstStyle/>
          <a:p>
            <a:pPr indent="0" lvl="0" marL="0" marR="5080" rtl="0" algn="ctr">
              <a:lnSpc>
                <a:spcPct val="100699"/>
              </a:lnSpc>
              <a:spcBef>
                <a:spcPts val="0"/>
              </a:spcBef>
              <a:spcAft>
                <a:spcPts val="0"/>
              </a:spcAft>
              <a:buNone/>
            </a:pPr>
            <a:r>
              <a:rPr b="0" i="0" lang="en" sz="1800" u="none" cap="none" strike="noStrike">
                <a:solidFill>
                  <a:srgbClr val="666666"/>
                </a:solidFill>
                <a:latin typeface="Arial"/>
                <a:ea typeface="Arial"/>
                <a:cs typeface="Arial"/>
                <a:sym typeface="Arial"/>
              </a:rPr>
              <a:t>MAE: </a:t>
            </a:r>
            <a:r>
              <a:rPr b="0" i="0" lang="en" sz="1800" u="sng" cap="none" strike="noStrike">
                <a:solidFill>
                  <a:srgbClr val="000000"/>
                </a:solidFill>
                <a:latin typeface="Arial"/>
                <a:ea typeface="Arial"/>
                <a:cs typeface="Arial"/>
                <a:sym typeface="Arial"/>
                <a:hlinkClick r:id="rId3"/>
              </a:rPr>
              <a:t>Mean absolute error</a:t>
            </a:r>
            <a:endParaRPr b="0" i="0" sz="1800" u="none" cap="none" strike="noStrike">
              <a:solidFill>
                <a:srgbClr val="000000"/>
              </a:solidFill>
              <a:latin typeface="Arial"/>
              <a:ea typeface="Arial"/>
              <a:cs typeface="Arial"/>
              <a:sym typeface="Arial"/>
            </a:endParaRPr>
          </a:p>
          <a:p>
            <a:pPr indent="0" lvl="0" marL="0" marR="5080" rtl="0" algn="ctr">
              <a:lnSpc>
                <a:spcPct val="100699"/>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729" name="Google Shape;729;p93"/>
          <p:cNvPicPr preferRelativeResize="0"/>
          <p:nvPr/>
        </p:nvPicPr>
        <p:blipFill rotWithShape="1">
          <a:blip r:embed="rId4">
            <a:alphaModFix/>
          </a:blip>
          <a:srcRect b="0" l="0" r="0" t="0"/>
          <a:stretch/>
        </p:blipFill>
        <p:spPr>
          <a:xfrm>
            <a:off x="4572000" y="969600"/>
            <a:ext cx="3781425" cy="819150"/>
          </a:xfrm>
          <a:prstGeom prst="rect">
            <a:avLst/>
          </a:prstGeom>
          <a:noFill/>
          <a:ln>
            <a:noFill/>
          </a:ln>
        </p:spPr>
      </p:pic>
      <p:pic>
        <p:nvPicPr>
          <p:cNvPr id="730" name="Google Shape;730;p93"/>
          <p:cNvPicPr preferRelativeResize="0"/>
          <p:nvPr/>
        </p:nvPicPr>
        <p:blipFill rotWithShape="1">
          <a:blip r:embed="rId5">
            <a:alphaModFix/>
          </a:blip>
          <a:srcRect b="9193" l="0" r="0" t="7367"/>
          <a:stretch/>
        </p:blipFill>
        <p:spPr>
          <a:xfrm>
            <a:off x="2327111" y="2183350"/>
            <a:ext cx="4135601" cy="25880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94"/>
          <p:cNvSpPr txBox="1"/>
          <p:nvPr>
            <p:ph type="title"/>
          </p:nvPr>
        </p:nvSpPr>
        <p:spPr>
          <a:xfrm>
            <a:off x="384725" y="157480"/>
            <a:ext cx="4594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Regression Evaluation</a:t>
            </a:r>
            <a:endParaRPr/>
          </a:p>
        </p:txBody>
      </p:sp>
      <p:sp>
        <p:nvSpPr>
          <p:cNvPr id="736" name="Google Shape;736;p94"/>
          <p:cNvSpPr txBox="1"/>
          <p:nvPr/>
        </p:nvSpPr>
        <p:spPr>
          <a:xfrm>
            <a:off x="165652" y="1212750"/>
            <a:ext cx="4594200" cy="576000"/>
          </a:xfrm>
          <a:prstGeom prst="rect">
            <a:avLst/>
          </a:prstGeom>
          <a:noFill/>
          <a:ln>
            <a:noFill/>
          </a:ln>
        </p:spPr>
        <p:txBody>
          <a:bodyPr anchorCtr="0" anchor="ctr" bIns="0" lIns="0" spcFirstLastPara="1" rIns="0" wrap="square" tIns="10775">
            <a:noAutofit/>
          </a:bodyPr>
          <a:lstStyle/>
          <a:p>
            <a:pPr indent="0" lvl="0" marL="0" marR="5080" rtl="0" algn="ctr">
              <a:lnSpc>
                <a:spcPct val="100699"/>
              </a:lnSpc>
              <a:spcBef>
                <a:spcPts val="0"/>
              </a:spcBef>
              <a:spcAft>
                <a:spcPts val="0"/>
              </a:spcAft>
              <a:buClr>
                <a:srgbClr val="000000"/>
              </a:buClr>
              <a:buSzPts val="1800"/>
              <a:buFont typeface="Arial"/>
              <a:buNone/>
            </a:pPr>
            <a:r>
              <a:rPr b="0" i="0" lang="en" sz="1800" u="none" cap="none" strike="noStrike">
                <a:solidFill>
                  <a:srgbClr val="666666"/>
                </a:solidFill>
                <a:latin typeface="Arial"/>
                <a:ea typeface="Arial"/>
                <a:cs typeface="Arial"/>
                <a:sym typeface="Arial"/>
              </a:rPr>
              <a:t>R2 Score: </a:t>
            </a:r>
            <a:r>
              <a:rPr b="0" i="0" lang="en" sz="1800" u="sng" cap="none" strike="noStrike">
                <a:solidFill>
                  <a:srgbClr val="0097A7"/>
                </a:solidFill>
                <a:latin typeface="Arial"/>
                <a:ea typeface="Arial"/>
                <a:cs typeface="Arial"/>
                <a:sym typeface="Arial"/>
              </a:rPr>
              <a:t> </a:t>
            </a:r>
            <a:r>
              <a:rPr b="0" i="0" lang="en" sz="1800" u="sng" cap="none" strike="noStrike">
                <a:solidFill>
                  <a:schemeClr val="hlink"/>
                </a:solidFill>
                <a:latin typeface="Arial"/>
                <a:ea typeface="Arial"/>
                <a:cs typeface="Arial"/>
                <a:sym typeface="Arial"/>
                <a:hlinkClick r:id="rId3"/>
              </a:rPr>
              <a:t>coefficient of determination</a:t>
            </a:r>
            <a:endParaRPr b="0" i="0" sz="1800" u="none" cap="none" strike="noStrike">
              <a:solidFill>
                <a:schemeClr val="dk1"/>
              </a:solidFill>
              <a:latin typeface="Arial"/>
              <a:ea typeface="Arial"/>
              <a:cs typeface="Arial"/>
              <a:sym typeface="Arial"/>
            </a:endParaRPr>
          </a:p>
        </p:txBody>
      </p:sp>
      <p:pic>
        <p:nvPicPr>
          <p:cNvPr id="737" name="Google Shape;737;p94"/>
          <p:cNvPicPr preferRelativeResize="0"/>
          <p:nvPr/>
        </p:nvPicPr>
        <p:blipFill rotWithShape="1">
          <a:blip r:embed="rId4">
            <a:alphaModFix/>
          </a:blip>
          <a:srcRect b="0" l="3576" r="3052" t="0"/>
          <a:stretch/>
        </p:blipFill>
        <p:spPr>
          <a:xfrm>
            <a:off x="2073754" y="1901350"/>
            <a:ext cx="4996495" cy="2999175"/>
          </a:xfrm>
          <a:prstGeom prst="rect">
            <a:avLst/>
          </a:prstGeom>
          <a:noFill/>
          <a:ln>
            <a:noFill/>
          </a:ln>
        </p:spPr>
      </p:pic>
      <p:sp>
        <p:nvSpPr>
          <p:cNvPr id="738" name="Google Shape;738;p94"/>
          <p:cNvSpPr/>
          <p:nvPr/>
        </p:nvSpPr>
        <p:spPr>
          <a:xfrm>
            <a:off x="4759852" y="1157400"/>
            <a:ext cx="3708600" cy="686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95"/>
          <p:cNvSpPr/>
          <p:nvPr/>
        </p:nvSpPr>
        <p:spPr>
          <a:xfrm>
            <a:off x="0" y="4553625"/>
            <a:ext cx="2483700" cy="551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5" name="Google Shape;745;p95"/>
          <p:cNvPicPr preferRelativeResize="0"/>
          <p:nvPr/>
        </p:nvPicPr>
        <p:blipFill rotWithShape="1">
          <a:blip r:embed="rId3">
            <a:alphaModFix/>
          </a:blip>
          <a:srcRect b="0" l="0" r="0" t="0"/>
          <a:stretch/>
        </p:blipFill>
        <p:spPr>
          <a:xfrm>
            <a:off x="2741975" y="233725"/>
            <a:ext cx="3660042" cy="4038250"/>
          </a:xfrm>
          <a:prstGeom prst="rect">
            <a:avLst/>
          </a:prstGeom>
          <a:noFill/>
          <a:ln>
            <a:noFill/>
          </a:ln>
        </p:spPr>
      </p:pic>
      <p:sp>
        <p:nvSpPr>
          <p:cNvPr id="746" name="Google Shape;746;p95"/>
          <p:cNvSpPr txBox="1"/>
          <p:nvPr/>
        </p:nvSpPr>
        <p:spPr>
          <a:xfrm>
            <a:off x="1949900" y="4315100"/>
            <a:ext cx="5328600" cy="62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Arial"/>
                <a:ea typeface="Arial"/>
                <a:cs typeface="Arial"/>
                <a:sym typeface="Arial"/>
              </a:rPr>
              <a:t>We can improve the model !</a:t>
            </a:r>
            <a:endParaRPr b="1" i="0" sz="3000" u="none" cap="none" strike="noStrike">
              <a:solidFill>
                <a:srgbClr val="434343"/>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96"/>
          <p:cNvSpPr txBox="1"/>
          <p:nvPr>
            <p:ph type="title"/>
          </p:nvPr>
        </p:nvSpPr>
        <p:spPr>
          <a:xfrm>
            <a:off x="19050" y="157487"/>
            <a:ext cx="9105900" cy="573900"/>
          </a:xfrm>
          <a:prstGeom prst="rect">
            <a:avLst/>
          </a:prstGeom>
          <a:noFill/>
          <a:ln>
            <a:noFill/>
          </a:ln>
        </p:spPr>
        <p:txBody>
          <a:bodyPr anchorCtr="0" anchor="t" bIns="0" lIns="0" spcFirstLastPara="1" rIns="0" wrap="square" tIns="12700">
            <a:noAutofit/>
          </a:bodyPr>
          <a:lstStyle/>
          <a:p>
            <a:pPr indent="0" lvl="0" marL="66675"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 </a:t>
            </a:r>
            <a:r>
              <a:rPr lang="en"/>
              <a:t>5</a:t>
            </a:r>
            <a:r>
              <a:rPr b="0" i="0" lang="en" sz="3600" u="none" cap="none" strike="noStrike">
                <a:solidFill>
                  <a:schemeClr val="dk1"/>
                </a:solidFill>
                <a:latin typeface="Arial"/>
                <a:ea typeface="Arial"/>
                <a:cs typeface="Arial"/>
                <a:sym typeface="Arial"/>
              </a:rPr>
              <a:t>.Make Improvement</a:t>
            </a:r>
            <a:endParaRPr/>
          </a:p>
        </p:txBody>
      </p:sp>
      <p:sp>
        <p:nvSpPr>
          <p:cNvPr id="752" name="Google Shape;752;p96"/>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3" name="Google Shape;753;p96"/>
          <p:cNvSpPr/>
          <p:nvPr/>
        </p:nvSpPr>
        <p:spPr>
          <a:xfrm>
            <a:off x="5099925" y="1825924"/>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4" name="Google Shape;754;p96"/>
          <p:cNvSpPr txBox="1"/>
          <p:nvPr/>
        </p:nvSpPr>
        <p:spPr>
          <a:xfrm>
            <a:off x="1073925" y="3774675"/>
            <a:ext cx="1747200" cy="11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7BE68"/>
                </a:solidFill>
                <a:latin typeface="Arial"/>
                <a:ea typeface="Arial"/>
                <a:cs typeface="Arial"/>
                <a:sym typeface="Arial"/>
              </a:rPr>
              <a:t>加入以下特徵</a:t>
            </a:r>
            <a:endParaRPr b="0" i="0" sz="1800" u="none" cap="none" strike="noStrike">
              <a:solidFill>
                <a:srgbClr val="17BE68"/>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ZN-DIS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chemeClr val="dk1"/>
                </a:solidFill>
                <a:latin typeface="Arial"/>
                <a:ea typeface="Arial"/>
                <a:cs typeface="Arial"/>
                <a:sym typeface="Arial"/>
              </a:rPr>
              <a:t>LSTAT-NOX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chemeClr val="dk1"/>
                </a:solidFill>
                <a:latin typeface="Arial"/>
                <a:ea typeface="Arial"/>
                <a:cs typeface="Arial"/>
                <a:sym typeface="Arial"/>
              </a:rPr>
              <a:t>CHAS-NOX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chemeClr val="dk1"/>
                </a:solidFill>
                <a:latin typeface="Arial"/>
                <a:ea typeface="Arial"/>
                <a:cs typeface="Arial"/>
                <a:sym typeface="Arial"/>
              </a:rPr>
              <a:t>AGE-NOX</a:t>
            </a:r>
            <a:endParaRPr b="0" i="0" sz="1400" u="none" cap="none" strike="noStrike">
              <a:solidFill>
                <a:srgbClr val="000000"/>
              </a:solidFill>
              <a:latin typeface="Arial"/>
              <a:ea typeface="Arial"/>
              <a:cs typeface="Arial"/>
              <a:sym typeface="Arial"/>
            </a:endParaRPr>
          </a:p>
        </p:txBody>
      </p:sp>
      <p:sp>
        <p:nvSpPr>
          <p:cNvPr id="755" name="Google Shape;755;p96"/>
          <p:cNvSpPr/>
          <p:nvPr/>
        </p:nvSpPr>
        <p:spPr>
          <a:xfrm>
            <a:off x="3265100" y="4119325"/>
            <a:ext cx="2534700" cy="535500"/>
          </a:xfrm>
          <a:prstGeom prst="right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6"/>
          <p:cNvSpPr txBox="1"/>
          <p:nvPr/>
        </p:nvSpPr>
        <p:spPr>
          <a:xfrm>
            <a:off x="6222875" y="3897025"/>
            <a:ext cx="19272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0000"/>
                </a:solidFill>
                <a:latin typeface="Arial"/>
                <a:ea typeface="Arial"/>
                <a:cs typeface="Arial"/>
                <a:sym typeface="Arial"/>
              </a:rPr>
              <a:t>R2 = 0.77</a:t>
            </a:r>
            <a:endParaRPr b="0" i="0" sz="3000" u="none" cap="none" strike="noStrike">
              <a:solidFill>
                <a:srgbClr val="FF0000"/>
              </a:solidFill>
              <a:latin typeface="Arial"/>
              <a:ea typeface="Arial"/>
              <a:cs typeface="Arial"/>
              <a:sym typeface="Arial"/>
            </a:endParaRPr>
          </a:p>
        </p:txBody>
      </p:sp>
      <p:pic>
        <p:nvPicPr>
          <p:cNvPr id="757" name="Google Shape;757;p96"/>
          <p:cNvPicPr preferRelativeResize="0"/>
          <p:nvPr/>
        </p:nvPicPr>
        <p:blipFill rotWithShape="1">
          <a:blip r:embed="rId4">
            <a:alphaModFix/>
          </a:blip>
          <a:srcRect b="0" l="0" r="0" t="0"/>
          <a:stretch/>
        </p:blipFill>
        <p:spPr>
          <a:xfrm>
            <a:off x="152400" y="3045377"/>
            <a:ext cx="8839200" cy="6348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97"/>
          <p:cNvSpPr txBox="1"/>
          <p:nvPr>
            <p:ph type="title"/>
          </p:nvPr>
        </p:nvSpPr>
        <p:spPr>
          <a:xfrm>
            <a:off x="381475" y="157475"/>
            <a:ext cx="8819700" cy="57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chemeClr val="dk1"/>
                </a:solidFill>
              </a:rPr>
              <a:t>Boston House Price</a:t>
            </a:r>
            <a:r>
              <a:rPr b="1" lang="en"/>
              <a:t> </a:t>
            </a:r>
            <a:r>
              <a:rPr b="1" lang="en">
                <a:solidFill>
                  <a:schemeClr val="dk1"/>
                </a:solidFill>
              </a:rPr>
              <a:t>- Make Improvement</a:t>
            </a:r>
            <a:endParaRPr b="1">
              <a:solidFill>
                <a:srgbClr val="56BADC"/>
              </a:solidFill>
              <a:latin typeface="Arial"/>
              <a:ea typeface="Arial"/>
              <a:cs typeface="Arial"/>
              <a:sym typeface="Arial"/>
            </a:endParaRPr>
          </a:p>
        </p:txBody>
      </p:sp>
      <p:sp>
        <p:nvSpPr>
          <p:cNvPr id="764" name="Google Shape;764;p97"/>
          <p:cNvSpPr txBox="1"/>
          <p:nvPr/>
        </p:nvSpPr>
        <p:spPr>
          <a:xfrm>
            <a:off x="342275" y="1079975"/>
            <a:ext cx="24714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Add more feature</a:t>
            </a:r>
            <a:endParaRPr b="1" i="0" sz="2400" u="none" cap="none" strike="noStrike">
              <a:solidFill>
                <a:srgbClr val="666666"/>
              </a:solidFill>
              <a:latin typeface="Arial"/>
              <a:ea typeface="Arial"/>
              <a:cs typeface="Arial"/>
              <a:sym typeface="Arial"/>
            </a:endParaRPr>
          </a:p>
        </p:txBody>
      </p:sp>
      <p:sp>
        <p:nvSpPr>
          <p:cNvPr id="765" name="Google Shape;765;p97"/>
          <p:cNvSpPr txBox="1"/>
          <p:nvPr/>
        </p:nvSpPr>
        <p:spPr>
          <a:xfrm>
            <a:off x="316700" y="3419975"/>
            <a:ext cx="47652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新增部分 (feature i / feature j) 關係</a:t>
            </a:r>
            <a:endParaRPr b="1" i="0" sz="2400" u="none" cap="none" strike="noStrike">
              <a:solidFill>
                <a:srgbClr val="666666"/>
              </a:solidFill>
              <a:latin typeface="Arial"/>
              <a:ea typeface="Arial"/>
              <a:cs typeface="Arial"/>
              <a:sym typeface="Arial"/>
            </a:endParaRPr>
          </a:p>
        </p:txBody>
      </p:sp>
      <p:sp>
        <p:nvSpPr>
          <p:cNvPr id="766" name="Google Shape;766;p97"/>
          <p:cNvSpPr/>
          <p:nvPr/>
        </p:nvSpPr>
        <p:spPr>
          <a:xfrm flipH="1" rot="10800000">
            <a:off x="3758800" y="3944925"/>
            <a:ext cx="1987200" cy="823200"/>
          </a:xfrm>
          <a:prstGeom prst="bentArrow">
            <a:avLst>
              <a:gd fmla="val 25000" name="adj1"/>
              <a:gd fmla="val 25000" name="adj2"/>
              <a:gd fmla="val 25000" name="adj3"/>
              <a:gd fmla="val 43750" name="adj4"/>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97"/>
          <p:cNvSpPr/>
          <p:nvPr/>
        </p:nvSpPr>
        <p:spPr>
          <a:xfrm>
            <a:off x="162150" y="1593675"/>
            <a:ext cx="8819700" cy="17421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new_boston_data = np.array([</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    np.hstack([boston.data[i],</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               boston.data[i][1]  / boston.data[i][7],</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               boston.data[i][1]  / boston.data[i][2],</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               boston.data[i][12] / boston.data[i][5],</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               boston.data[i][3]  / boston.data[i][4],</a:t>
            </a:r>
            <a:endParaRPr b="1" i="0" sz="1600" u="none" cap="none" strike="noStrike">
              <a:solidFill>
                <a:srgbClr val="43434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434343"/>
                </a:solidFill>
                <a:latin typeface="Calibri"/>
                <a:ea typeface="Calibri"/>
                <a:cs typeface="Calibri"/>
                <a:sym typeface="Calibri"/>
              </a:rPr>
              <a:t>               boston.data[i][6]  / boston.data[i][4]]) for i in range(boston.data.shape[0])])</a:t>
            </a:r>
            <a:endParaRPr b="1" i="0" sz="1600" u="none" cap="none" strike="noStrike">
              <a:solidFill>
                <a:srgbClr val="434343"/>
              </a:solidFill>
              <a:latin typeface="Calibri"/>
              <a:ea typeface="Calibri"/>
              <a:cs typeface="Calibri"/>
              <a:sym typeface="Calibri"/>
            </a:endParaRPr>
          </a:p>
        </p:txBody>
      </p:sp>
      <p:sp>
        <p:nvSpPr>
          <p:cNvPr id="768" name="Google Shape;768;p97"/>
          <p:cNvSpPr txBox="1"/>
          <p:nvPr/>
        </p:nvSpPr>
        <p:spPr>
          <a:xfrm>
            <a:off x="5793487" y="3994000"/>
            <a:ext cx="19272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Arial"/>
                <a:ea typeface="Arial"/>
                <a:cs typeface="Arial"/>
                <a:sym typeface="Arial"/>
              </a:rPr>
              <a:t>R2 </a:t>
            </a:r>
            <a:r>
              <a:rPr b="0" i="0" lang="en" sz="4000" u="none" cap="none" strike="noStrike">
                <a:solidFill>
                  <a:srgbClr val="FF0000"/>
                </a:solidFill>
                <a:latin typeface="Arial"/>
                <a:ea typeface="Arial"/>
                <a:cs typeface="Arial"/>
                <a:sym typeface="Arial"/>
              </a:rPr>
              <a:t>↑</a:t>
            </a:r>
            <a:endParaRPr b="0" i="0" sz="3000" u="none" cap="none" strike="noStrike">
              <a:solidFill>
                <a:srgbClr val="FF0000"/>
              </a:solidFill>
              <a:latin typeface="Arial"/>
              <a:ea typeface="Arial"/>
              <a:cs typeface="Arial"/>
              <a:sym typeface="Arial"/>
            </a:endParaRPr>
          </a:p>
        </p:txBody>
      </p:sp>
      <p:pic>
        <p:nvPicPr>
          <p:cNvPr id="769" name="Google Shape;769;p97"/>
          <p:cNvPicPr preferRelativeResize="0"/>
          <p:nvPr/>
        </p:nvPicPr>
        <p:blipFill rotWithShape="1">
          <a:blip r:embed="rId3">
            <a:alphaModFix/>
          </a:blip>
          <a:srcRect b="0" l="0" r="0" t="0"/>
          <a:stretch/>
        </p:blipFill>
        <p:spPr>
          <a:xfrm>
            <a:off x="6667647" y="3155800"/>
            <a:ext cx="2314200" cy="188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5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56BADC"/>
                </a:solidFill>
              </a:rPr>
              <a:t>一句話說明Machine Learning</a:t>
            </a:r>
            <a:endParaRPr b="1">
              <a:solidFill>
                <a:srgbClr val="56BADC"/>
              </a:solidFill>
            </a:endParaRPr>
          </a:p>
        </p:txBody>
      </p:sp>
      <p:sp>
        <p:nvSpPr>
          <p:cNvPr id="253" name="Google Shape;253;p53"/>
          <p:cNvSpPr txBox="1"/>
          <p:nvPr/>
        </p:nvSpPr>
        <p:spPr>
          <a:xfrm>
            <a:off x="20550" y="1205800"/>
            <a:ext cx="9102900" cy="21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1" lang="en" sz="3200" u="none" cap="none" strike="noStrike">
                <a:solidFill>
                  <a:schemeClr val="dk1"/>
                </a:solidFill>
                <a:latin typeface="Arial"/>
                <a:ea typeface="Arial"/>
                <a:cs typeface="Arial"/>
                <a:sym typeface="Arial"/>
              </a:rPr>
              <a:t>『 Field of study that gives computers the ability to learn without being explicitly programmed. 』</a:t>
            </a:r>
            <a:endParaRPr b="0" i="1" sz="3200" u="none" cap="none" strike="noStrike">
              <a:solidFill>
                <a:schemeClr val="dk1"/>
              </a:solidFill>
              <a:latin typeface="Arial"/>
              <a:ea typeface="Arial"/>
              <a:cs typeface="Arial"/>
              <a:sym typeface="Arial"/>
            </a:endParaRPr>
          </a:p>
          <a:p>
            <a:pPr indent="2413000" lvl="0" marL="0" marR="0" rtl="0" algn="l">
              <a:lnSpc>
                <a:spcPct val="115000"/>
              </a:lnSpc>
              <a:spcBef>
                <a:spcPts val="100"/>
              </a:spcBef>
              <a:spcAft>
                <a:spcPts val="0"/>
              </a:spcAft>
              <a:buClr>
                <a:srgbClr val="000000"/>
              </a:buClr>
              <a:buSzPts val="2800"/>
              <a:buFont typeface="Arial"/>
              <a:buNone/>
            </a:pPr>
            <a:r>
              <a:rPr b="0" i="1" lang="en" sz="2800" u="none" cap="none" strike="noStrike">
                <a:solidFill>
                  <a:srgbClr val="999999"/>
                </a:solidFill>
                <a:latin typeface="Calibri"/>
                <a:ea typeface="Calibri"/>
                <a:cs typeface="Calibri"/>
                <a:sym typeface="Calibri"/>
              </a:rPr>
              <a:t>- Arthur Lee Samuel, 1959 </a:t>
            </a:r>
            <a:endParaRPr b="0" i="1" sz="3200" u="none" cap="none" strike="noStrike">
              <a:solidFill>
                <a:schemeClr val="dk1"/>
              </a:solidFill>
              <a:latin typeface="Arial"/>
              <a:ea typeface="Arial"/>
              <a:cs typeface="Arial"/>
              <a:sym typeface="Arial"/>
            </a:endParaRPr>
          </a:p>
        </p:txBody>
      </p:sp>
      <p:sp>
        <p:nvSpPr>
          <p:cNvPr id="254" name="Google Shape;254;p53"/>
          <p:cNvSpPr txBox="1"/>
          <p:nvPr/>
        </p:nvSpPr>
        <p:spPr>
          <a:xfrm>
            <a:off x="1411950" y="3528775"/>
            <a:ext cx="6320100" cy="598500"/>
          </a:xfrm>
          <a:prstGeom prst="rect">
            <a:avLst/>
          </a:prstGeom>
          <a:solidFill>
            <a:srgbClr val="56BA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Arial"/>
                <a:ea typeface="Arial"/>
                <a:cs typeface="Arial"/>
                <a:sym typeface="Arial"/>
              </a:rPr>
              <a:t>And now, Machine Learning is everywhere</a:t>
            </a:r>
            <a:endParaRPr b="1" i="0" sz="2400" u="none" cap="none" strike="noStrike">
              <a:solidFill>
                <a:srgbClr val="FFFFFF"/>
              </a:solidFill>
              <a:latin typeface="Arial"/>
              <a:ea typeface="Arial"/>
              <a:cs typeface="Arial"/>
              <a:sym typeface="Arial"/>
            </a:endParaRPr>
          </a:p>
        </p:txBody>
      </p:sp>
      <p:sp>
        <p:nvSpPr>
          <p:cNvPr id="255" name="Google Shape;255;p53"/>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98"/>
          <p:cNvSpPr txBox="1"/>
          <p:nvPr>
            <p:ph type="title"/>
          </p:nvPr>
        </p:nvSpPr>
        <p:spPr>
          <a:xfrm>
            <a:off x="19050" y="157487"/>
            <a:ext cx="9105900" cy="573900"/>
          </a:xfrm>
          <a:prstGeom prst="rect">
            <a:avLst/>
          </a:prstGeom>
          <a:noFill/>
          <a:ln>
            <a:noFill/>
          </a:ln>
        </p:spPr>
        <p:txBody>
          <a:bodyPr anchorCtr="0" anchor="t" bIns="0" lIns="0" spcFirstLastPara="1" rIns="0" wrap="square" tIns="12700">
            <a:noAutofit/>
          </a:bodyPr>
          <a:lstStyle/>
          <a:p>
            <a:pPr indent="0" lvl="0" marL="66675"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a:t>
            </a:r>
            <a:r>
              <a:rPr lang="en"/>
              <a:t> </a:t>
            </a:r>
            <a:r>
              <a:rPr b="0" i="0" lang="en" sz="3600" u="none" cap="none" strike="noStrike">
                <a:solidFill>
                  <a:schemeClr val="dk1"/>
                </a:solidFill>
                <a:latin typeface="Arial"/>
                <a:ea typeface="Arial"/>
                <a:cs typeface="Arial"/>
                <a:sym typeface="Arial"/>
              </a:rPr>
              <a:t>- </a:t>
            </a:r>
            <a:r>
              <a:rPr lang="en"/>
              <a:t>5</a:t>
            </a:r>
            <a:r>
              <a:rPr b="0" i="0" lang="en" sz="3600" u="none" cap="none" strike="noStrike">
                <a:solidFill>
                  <a:schemeClr val="dk1"/>
                </a:solidFill>
                <a:latin typeface="Arial"/>
                <a:ea typeface="Arial"/>
                <a:cs typeface="Arial"/>
                <a:sym typeface="Arial"/>
              </a:rPr>
              <a:t>.Make Improvement</a:t>
            </a:r>
            <a:endParaRPr/>
          </a:p>
        </p:txBody>
      </p:sp>
      <p:sp>
        <p:nvSpPr>
          <p:cNvPr id="775" name="Google Shape;775;p98"/>
          <p:cNvSpPr/>
          <p:nvPr/>
        </p:nvSpPr>
        <p:spPr>
          <a:xfrm>
            <a:off x="8008249" y="3910100"/>
            <a:ext cx="1059600" cy="1157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6" name="Google Shape;776;p98"/>
          <p:cNvSpPr txBox="1"/>
          <p:nvPr/>
        </p:nvSpPr>
        <p:spPr>
          <a:xfrm>
            <a:off x="342275" y="1079975"/>
            <a:ext cx="22185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Try another one</a:t>
            </a:r>
            <a:endParaRPr b="1" i="0" sz="2400" u="none" cap="none" strike="noStrike">
              <a:solidFill>
                <a:srgbClr val="666666"/>
              </a:solidFill>
              <a:latin typeface="Arial"/>
              <a:ea typeface="Arial"/>
              <a:cs typeface="Arial"/>
              <a:sym typeface="Arial"/>
            </a:endParaRPr>
          </a:p>
        </p:txBody>
      </p:sp>
      <p:sp>
        <p:nvSpPr>
          <p:cNvPr id="777" name="Google Shape;777;p98"/>
          <p:cNvSpPr txBox="1"/>
          <p:nvPr/>
        </p:nvSpPr>
        <p:spPr>
          <a:xfrm>
            <a:off x="316700" y="3419975"/>
            <a:ext cx="4518300" cy="461700"/>
          </a:xfrm>
          <a:prstGeom prst="rect">
            <a:avLst/>
          </a:prstGeom>
          <a:noFill/>
          <a:ln cap="flat" cmpd="sng" w="19050">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多增加7倍feature(指數,Log操作)</a:t>
            </a:r>
            <a:endParaRPr b="1" i="0" sz="2400" u="none" cap="none" strike="noStrike">
              <a:solidFill>
                <a:srgbClr val="666666"/>
              </a:solidFill>
              <a:latin typeface="Arial"/>
              <a:ea typeface="Arial"/>
              <a:cs typeface="Arial"/>
              <a:sym typeface="Arial"/>
            </a:endParaRPr>
          </a:p>
        </p:txBody>
      </p:sp>
      <p:sp>
        <p:nvSpPr>
          <p:cNvPr id="778" name="Google Shape;778;p98"/>
          <p:cNvSpPr txBox="1"/>
          <p:nvPr/>
        </p:nvSpPr>
        <p:spPr>
          <a:xfrm>
            <a:off x="5962525" y="4074850"/>
            <a:ext cx="1927200" cy="980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Arial"/>
                <a:ea typeface="Arial"/>
                <a:cs typeface="Arial"/>
                <a:sym typeface="Arial"/>
              </a:rPr>
              <a:t>R2 = </a:t>
            </a:r>
            <a:r>
              <a:rPr b="0" i="0" lang="en" sz="3000" u="none" cap="none" strike="noStrike">
                <a:solidFill>
                  <a:srgbClr val="FF0000"/>
                </a:solidFill>
                <a:latin typeface="Arial"/>
                <a:ea typeface="Arial"/>
                <a:cs typeface="Arial"/>
                <a:sym typeface="Arial"/>
              </a:rPr>
              <a:t>0.49</a:t>
            </a:r>
            <a:endParaRPr b="0" i="0" sz="3000" u="none" cap="none" strike="noStrike">
              <a:solidFill>
                <a:srgbClr val="FF0000"/>
              </a:solidFill>
              <a:latin typeface="Arial"/>
              <a:ea typeface="Arial"/>
              <a:cs typeface="Arial"/>
              <a:sym typeface="Arial"/>
            </a:endParaRPr>
          </a:p>
        </p:txBody>
      </p:sp>
      <p:sp>
        <p:nvSpPr>
          <p:cNvPr id="779" name="Google Shape;779;p98"/>
          <p:cNvSpPr/>
          <p:nvPr/>
        </p:nvSpPr>
        <p:spPr>
          <a:xfrm flipH="1" rot="10800000">
            <a:off x="3758800" y="3944925"/>
            <a:ext cx="1987200" cy="823200"/>
          </a:xfrm>
          <a:prstGeom prst="bentArrow">
            <a:avLst>
              <a:gd fmla="val 25000" name="adj1"/>
              <a:gd fmla="val 25000" name="adj2"/>
              <a:gd fmla="val 25000" name="adj3"/>
              <a:gd fmla="val 43750" name="adj4"/>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0" name="Google Shape;780;p98"/>
          <p:cNvPicPr preferRelativeResize="0"/>
          <p:nvPr/>
        </p:nvPicPr>
        <p:blipFill rotWithShape="1">
          <a:blip r:embed="rId4">
            <a:alphaModFix/>
          </a:blip>
          <a:srcRect b="0" l="0" r="0" t="0"/>
          <a:stretch/>
        </p:blipFill>
        <p:spPr>
          <a:xfrm>
            <a:off x="152400" y="1770275"/>
            <a:ext cx="8839201" cy="13473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99"/>
          <p:cNvSpPr txBox="1"/>
          <p:nvPr>
            <p:ph type="title"/>
          </p:nvPr>
        </p:nvSpPr>
        <p:spPr>
          <a:xfrm>
            <a:off x="384725" y="157480"/>
            <a:ext cx="3157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Times New Roman"/>
                <a:ea typeface="Times New Roman"/>
                <a:cs typeface="Times New Roman"/>
                <a:sym typeface="Times New Roman"/>
              </a:rPr>
              <a:t>What Happen???</a:t>
            </a:r>
            <a:endParaRPr/>
          </a:p>
        </p:txBody>
      </p:sp>
      <p:sp>
        <p:nvSpPr>
          <p:cNvPr id="786" name="Google Shape;786;p99"/>
          <p:cNvSpPr txBox="1"/>
          <p:nvPr/>
        </p:nvSpPr>
        <p:spPr>
          <a:xfrm>
            <a:off x="2544775" y="3582627"/>
            <a:ext cx="4419600" cy="13095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chemeClr val="dk1"/>
              </a:buClr>
              <a:buSzPts val="1800"/>
              <a:buFont typeface="Arial"/>
              <a:buChar char="●"/>
            </a:pPr>
            <a:r>
              <a:rPr b="0" i="0" lang="en" sz="1800" u="none" cap="none" strike="noStrike">
                <a:solidFill>
                  <a:schemeClr val="dk1"/>
                </a:solidFill>
                <a:latin typeface="Arimo"/>
                <a:ea typeface="Arimo"/>
                <a:cs typeface="Arimo"/>
                <a:sym typeface="Arimo"/>
              </a:rPr>
              <a:t>減少對</a:t>
            </a:r>
            <a:r>
              <a:rPr b="0" i="0" lang="en" sz="1800" u="none" cap="none" strike="noStrike">
                <a:solidFill>
                  <a:schemeClr val="dk1"/>
                </a:solidFill>
                <a:latin typeface="Arial"/>
                <a:ea typeface="Arial"/>
                <a:cs typeface="Arial"/>
                <a:sym typeface="Arial"/>
              </a:rPr>
              <a:t>feature</a:t>
            </a:r>
            <a:r>
              <a:rPr b="0" i="0" lang="en" sz="1800" u="none" cap="none" strike="noStrike">
                <a:solidFill>
                  <a:schemeClr val="dk1"/>
                </a:solidFill>
                <a:latin typeface="Arimo"/>
                <a:ea typeface="Arimo"/>
                <a:cs typeface="Arimo"/>
                <a:sym typeface="Arimo"/>
              </a:rPr>
              <a:t>無意義的依賴：</a:t>
            </a:r>
            <a:endParaRPr b="0" i="0" sz="1800" u="none" cap="none" strike="noStrike">
              <a:solidFill>
                <a:schemeClr val="dk1"/>
              </a:solidFill>
              <a:latin typeface="Arimo"/>
              <a:ea typeface="Arimo"/>
              <a:cs typeface="Arimo"/>
              <a:sym typeface="Arimo"/>
            </a:endParaRPr>
          </a:p>
          <a:p>
            <a:pPr indent="-366394" lvl="1" marL="836293" marR="0" rtl="0" algn="l">
              <a:lnSpc>
                <a:spcPct val="100000"/>
              </a:lnSpc>
              <a:spcBef>
                <a:spcPts val="15"/>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weight regularization</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15"/>
              </a:spcBef>
              <a:spcAft>
                <a:spcPts val="0"/>
              </a:spcAft>
              <a:buClr>
                <a:schemeClr val="dk1"/>
              </a:buClr>
              <a:buSzPts val="1800"/>
              <a:buFont typeface="Arial"/>
              <a:buChar char="●"/>
            </a:pPr>
            <a:r>
              <a:rPr b="0" i="0" lang="en" sz="1800" u="none" cap="none" strike="noStrike">
                <a:solidFill>
                  <a:schemeClr val="dk1"/>
                </a:solidFill>
                <a:latin typeface="Arimo"/>
                <a:ea typeface="Arimo"/>
                <a:cs typeface="Arimo"/>
                <a:sym typeface="Arimo"/>
              </a:rPr>
              <a:t>抑制模型複雜度：</a:t>
            </a:r>
            <a:endParaRPr b="0" i="0" sz="1800" u="none" cap="none" strike="noStrike">
              <a:solidFill>
                <a:schemeClr val="dk1"/>
              </a:solidFill>
              <a:latin typeface="Arimo"/>
              <a:ea typeface="Arimo"/>
              <a:cs typeface="Arimo"/>
              <a:sym typeface="Arimo"/>
            </a:endParaRPr>
          </a:p>
          <a:p>
            <a:pPr indent="-366394" lvl="1" marL="836293" marR="0" rtl="0" algn="l">
              <a:lnSpc>
                <a:spcPct val="100000"/>
              </a:lnSpc>
              <a:spcBef>
                <a:spcPts val="15"/>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cross validation</a:t>
            </a:r>
            <a:r>
              <a:rPr b="0" i="0" lang="en" sz="1800" u="none" cap="none" strike="noStrike">
                <a:solidFill>
                  <a:schemeClr val="dk1"/>
                </a:solidFill>
                <a:latin typeface="Arimo"/>
                <a:ea typeface="Arimo"/>
                <a:cs typeface="Arimo"/>
                <a:sym typeface="Arimo"/>
              </a:rPr>
              <a:t>選擇模型參數</a:t>
            </a:r>
            <a:endParaRPr b="0" i="0" sz="1800" u="none" cap="none" strike="noStrike">
              <a:solidFill>
                <a:schemeClr val="dk1"/>
              </a:solidFill>
              <a:latin typeface="Arial"/>
              <a:ea typeface="Arial"/>
              <a:cs typeface="Arial"/>
              <a:sym typeface="Arial"/>
            </a:endParaRPr>
          </a:p>
        </p:txBody>
      </p:sp>
      <p:sp>
        <p:nvSpPr>
          <p:cNvPr id="787" name="Google Shape;787;p99"/>
          <p:cNvSpPr/>
          <p:nvPr/>
        </p:nvSpPr>
        <p:spPr>
          <a:xfrm>
            <a:off x="1865575" y="1266227"/>
            <a:ext cx="1942800" cy="19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8" name="Google Shape;788;p99"/>
          <p:cNvSpPr txBox="1"/>
          <p:nvPr/>
        </p:nvSpPr>
        <p:spPr>
          <a:xfrm>
            <a:off x="2238721" y="878550"/>
            <a:ext cx="1223700" cy="2724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Classification</a:t>
            </a:r>
            <a:endParaRPr b="0" i="0" sz="1400" u="none" cap="none" strike="noStrike">
              <a:solidFill>
                <a:schemeClr val="dk1"/>
              </a:solidFill>
              <a:latin typeface="Arial"/>
              <a:ea typeface="Arial"/>
              <a:cs typeface="Arial"/>
              <a:sym typeface="Arial"/>
            </a:endParaRPr>
          </a:p>
        </p:txBody>
      </p:sp>
      <p:sp>
        <p:nvSpPr>
          <p:cNvPr id="789" name="Google Shape;789;p99"/>
          <p:cNvSpPr/>
          <p:nvPr/>
        </p:nvSpPr>
        <p:spPr>
          <a:xfrm>
            <a:off x="4254149" y="1296113"/>
            <a:ext cx="2299200" cy="1904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0" name="Google Shape;790;p99"/>
          <p:cNvSpPr txBox="1"/>
          <p:nvPr/>
        </p:nvSpPr>
        <p:spPr>
          <a:xfrm>
            <a:off x="4937277" y="909548"/>
            <a:ext cx="1048200" cy="2706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al"/>
                <a:ea typeface="Arial"/>
                <a:cs typeface="Arial"/>
                <a:sym typeface="Arial"/>
              </a:rPr>
              <a:t>Regression</a:t>
            </a:r>
            <a:endParaRPr b="0" i="0" sz="1400" u="none" cap="none" strike="noStrike">
              <a:solidFill>
                <a:schemeClr val="dk1"/>
              </a:solidFill>
              <a:latin typeface="Arial"/>
              <a:ea typeface="Arial"/>
              <a:cs typeface="Arial"/>
              <a:sym typeface="Arial"/>
            </a:endParaRPr>
          </a:p>
        </p:txBody>
      </p:sp>
      <p:sp>
        <p:nvSpPr>
          <p:cNvPr id="791" name="Google Shape;791;p99"/>
          <p:cNvSpPr/>
          <p:nvPr/>
        </p:nvSpPr>
        <p:spPr>
          <a:xfrm>
            <a:off x="8392852" y="76200"/>
            <a:ext cx="687600" cy="75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2" name="Google Shape;792;p99"/>
          <p:cNvSpPr/>
          <p:nvPr/>
        </p:nvSpPr>
        <p:spPr>
          <a:xfrm>
            <a:off x="5372675" y="38199"/>
            <a:ext cx="3132454" cy="713105"/>
          </a:xfrm>
          <a:custGeom>
            <a:rect b="b" l="l" r="r" t="t"/>
            <a:pathLst>
              <a:path extrusionOk="0" h="713105" w="3132454">
                <a:moveTo>
                  <a:pt x="2567399" y="712799"/>
                </a:moveTo>
                <a:lnTo>
                  <a:pt x="118799" y="712799"/>
                </a:lnTo>
                <a:lnTo>
                  <a:pt x="72557" y="703464"/>
                </a:lnTo>
                <a:lnTo>
                  <a:pt x="34795" y="678004"/>
                </a:lnTo>
                <a:lnTo>
                  <a:pt x="9335" y="640242"/>
                </a:lnTo>
                <a:lnTo>
                  <a:pt x="0" y="593999"/>
                </a:lnTo>
                <a:lnTo>
                  <a:pt x="0" y="118799"/>
                </a:lnTo>
                <a:lnTo>
                  <a:pt x="9335" y="72557"/>
                </a:lnTo>
                <a:lnTo>
                  <a:pt x="34795" y="34795"/>
                </a:lnTo>
                <a:lnTo>
                  <a:pt x="72557" y="9335"/>
                </a:lnTo>
                <a:lnTo>
                  <a:pt x="118799" y="0"/>
                </a:lnTo>
                <a:lnTo>
                  <a:pt x="2567399" y="0"/>
                </a:lnTo>
                <a:lnTo>
                  <a:pt x="2612862" y="9043"/>
                </a:lnTo>
                <a:lnTo>
                  <a:pt x="2651403" y="34795"/>
                </a:lnTo>
                <a:lnTo>
                  <a:pt x="2677156" y="73337"/>
                </a:lnTo>
                <a:lnTo>
                  <a:pt x="2686199" y="118799"/>
                </a:lnTo>
                <a:lnTo>
                  <a:pt x="3060499" y="296999"/>
                </a:lnTo>
                <a:lnTo>
                  <a:pt x="2686199" y="296999"/>
                </a:lnTo>
                <a:lnTo>
                  <a:pt x="2686199" y="593999"/>
                </a:lnTo>
                <a:lnTo>
                  <a:pt x="2676864" y="640242"/>
                </a:lnTo>
                <a:lnTo>
                  <a:pt x="2651404" y="678004"/>
                </a:lnTo>
                <a:lnTo>
                  <a:pt x="2613642" y="703464"/>
                </a:lnTo>
                <a:lnTo>
                  <a:pt x="2567399" y="712799"/>
                </a:lnTo>
                <a:close/>
              </a:path>
              <a:path extrusionOk="0" h="713105" w="3132454">
                <a:moveTo>
                  <a:pt x="3131920" y="331002"/>
                </a:moveTo>
                <a:lnTo>
                  <a:pt x="2686199" y="296999"/>
                </a:lnTo>
                <a:lnTo>
                  <a:pt x="3060499" y="296999"/>
                </a:lnTo>
                <a:lnTo>
                  <a:pt x="3131920" y="331002"/>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3" name="Google Shape;793;p99"/>
          <p:cNvSpPr/>
          <p:nvPr/>
        </p:nvSpPr>
        <p:spPr>
          <a:xfrm>
            <a:off x="5372675" y="38199"/>
            <a:ext cx="3132454" cy="713105"/>
          </a:xfrm>
          <a:custGeom>
            <a:rect b="b" l="l" r="r" t="t"/>
            <a:pathLst>
              <a:path extrusionOk="0" h="713105" w="3132454">
                <a:moveTo>
                  <a:pt x="0" y="118799"/>
                </a:moveTo>
                <a:lnTo>
                  <a:pt x="9335" y="72557"/>
                </a:lnTo>
                <a:lnTo>
                  <a:pt x="34795" y="34795"/>
                </a:lnTo>
                <a:lnTo>
                  <a:pt x="72557" y="9335"/>
                </a:lnTo>
                <a:lnTo>
                  <a:pt x="118799" y="0"/>
                </a:lnTo>
                <a:lnTo>
                  <a:pt x="1566949" y="0"/>
                </a:lnTo>
                <a:lnTo>
                  <a:pt x="2238499" y="0"/>
                </a:lnTo>
                <a:lnTo>
                  <a:pt x="2567399" y="0"/>
                </a:lnTo>
                <a:lnTo>
                  <a:pt x="2590684" y="2303"/>
                </a:lnTo>
                <a:lnTo>
                  <a:pt x="2633310" y="19959"/>
                </a:lnTo>
                <a:lnTo>
                  <a:pt x="2666240" y="52889"/>
                </a:lnTo>
                <a:lnTo>
                  <a:pt x="2683896" y="95515"/>
                </a:lnTo>
                <a:lnTo>
                  <a:pt x="2686199" y="118799"/>
                </a:lnTo>
                <a:lnTo>
                  <a:pt x="3131920" y="331002"/>
                </a:lnTo>
                <a:lnTo>
                  <a:pt x="2686199" y="296999"/>
                </a:lnTo>
                <a:lnTo>
                  <a:pt x="2686199" y="593999"/>
                </a:lnTo>
                <a:lnTo>
                  <a:pt x="2676864" y="640242"/>
                </a:lnTo>
                <a:lnTo>
                  <a:pt x="2651404" y="678004"/>
                </a:lnTo>
                <a:lnTo>
                  <a:pt x="2613642" y="703464"/>
                </a:lnTo>
                <a:lnTo>
                  <a:pt x="2567399" y="712799"/>
                </a:lnTo>
                <a:lnTo>
                  <a:pt x="2238499" y="712799"/>
                </a:lnTo>
                <a:lnTo>
                  <a:pt x="1566949" y="712799"/>
                </a:lnTo>
                <a:lnTo>
                  <a:pt x="118799" y="712799"/>
                </a:lnTo>
                <a:lnTo>
                  <a:pt x="72557" y="703464"/>
                </a:lnTo>
                <a:lnTo>
                  <a:pt x="34795" y="678004"/>
                </a:lnTo>
                <a:lnTo>
                  <a:pt x="9335" y="640242"/>
                </a:lnTo>
                <a:lnTo>
                  <a:pt x="0" y="593999"/>
                </a:lnTo>
                <a:lnTo>
                  <a:pt x="0" y="296999"/>
                </a:lnTo>
                <a:lnTo>
                  <a:pt x="0" y="1187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4" name="Google Shape;794;p99"/>
          <p:cNvSpPr txBox="1"/>
          <p:nvPr/>
        </p:nvSpPr>
        <p:spPr>
          <a:xfrm>
            <a:off x="5480495" y="188733"/>
            <a:ext cx="24135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Overfitting </a:t>
            </a:r>
            <a:r>
              <a:rPr b="0" i="0" lang="en" sz="2400" u="none" cap="none" strike="noStrike">
                <a:solidFill>
                  <a:schemeClr val="dk1"/>
                </a:solidFill>
                <a:latin typeface="Arimo"/>
                <a:ea typeface="Arimo"/>
                <a:cs typeface="Arimo"/>
                <a:sym typeface="Arimo"/>
              </a:rPr>
              <a:t>啦！！</a:t>
            </a:r>
            <a:endParaRPr b="0" i="0" sz="2400" u="none" cap="none" strike="noStrike">
              <a:solidFill>
                <a:schemeClr val="dk1"/>
              </a:solidFill>
              <a:latin typeface="Arimo"/>
              <a:ea typeface="Arimo"/>
              <a:cs typeface="Arimo"/>
              <a:sym typeface="Arim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id="800" name="Google Shape;800;p100"/>
          <p:cNvPicPr preferRelativeResize="0"/>
          <p:nvPr/>
        </p:nvPicPr>
        <p:blipFill rotWithShape="1">
          <a:blip r:embed="rId3">
            <a:alphaModFix/>
          </a:blip>
          <a:srcRect b="0" l="0" r="0" t="0"/>
          <a:stretch/>
        </p:blipFill>
        <p:spPr>
          <a:xfrm>
            <a:off x="952500" y="303250"/>
            <a:ext cx="7239000" cy="4162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804" name="Shape 804"/>
        <p:cNvGrpSpPr/>
        <p:nvPr/>
      </p:nvGrpSpPr>
      <p:grpSpPr>
        <a:xfrm>
          <a:off x="0" y="0"/>
          <a:ext cx="0" cy="0"/>
          <a:chOff x="0" y="0"/>
          <a:chExt cx="0" cy="0"/>
        </a:xfrm>
      </p:grpSpPr>
      <p:sp>
        <p:nvSpPr>
          <p:cNvPr id="805" name="Google Shape;805;p101"/>
          <p:cNvSpPr/>
          <p:nvPr/>
        </p:nvSpPr>
        <p:spPr>
          <a:xfrm>
            <a:off x="311699" y="858337"/>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6" name="Google Shape;806;p101"/>
          <p:cNvSpPr txBox="1"/>
          <p:nvPr/>
        </p:nvSpPr>
        <p:spPr>
          <a:xfrm>
            <a:off x="384725" y="157480"/>
            <a:ext cx="4002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3600"/>
              <a:buFont typeface="Arial"/>
              <a:buNone/>
            </a:pPr>
            <a:r>
              <a:rPr b="0" i="0" lang="en" sz="3600" u="none" cap="none" strike="noStrike">
                <a:solidFill>
                  <a:schemeClr val="dk1"/>
                </a:solidFill>
                <a:latin typeface="Arial"/>
                <a:ea typeface="Arial"/>
                <a:cs typeface="Arial"/>
                <a:sym typeface="Arial"/>
              </a:rPr>
              <a:t>Overfitting Example</a:t>
            </a:r>
            <a:endParaRPr b="0" i="0" sz="3600" u="none" cap="none" strike="noStrike">
              <a:solidFill>
                <a:schemeClr val="dk1"/>
              </a:solidFill>
              <a:latin typeface="Arial"/>
              <a:ea typeface="Arial"/>
              <a:cs typeface="Arial"/>
              <a:sym typeface="Arial"/>
            </a:endParaRPr>
          </a:p>
        </p:txBody>
      </p:sp>
      <p:sp>
        <p:nvSpPr>
          <p:cNvPr id="807" name="Google Shape;807;p101"/>
          <p:cNvSpPr/>
          <p:nvPr/>
        </p:nvSpPr>
        <p:spPr>
          <a:xfrm>
            <a:off x="4979994" y="178350"/>
            <a:ext cx="4164000" cy="572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8" name="Google Shape;808;p101"/>
          <p:cNvSpPr/>
          <p:nvPr/>
        </p:nvSpPr>
        <p:spPr>
          <a:xfrm>
            <a:off x="3119400" y="1426649"/>
            <a:ext cx="5953200" cy="3534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9" name="Google Shape;809;p101"/>
          <p:cNvSpPr txBox="1"/>
          <p:nvPr/>
        </p:nvSpPr>
        <p:spPr>
          <a:xfrm>
            <a:off x="384725" y="985133"/>
            <a:ext cx="36918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rgbClr val="56BADC"/>
                </a:solidFill>
                <a:latin typeface="Arial"/>
                <a:ea typeface="Arial"/>
                <a:cs typeface="Arial"/>
                <a:sym typeface="Arial"/>
              </a:rPr>
              <a:t>Predict Prices only by NOX</a:t>
            </a:r>
            <a:endParaRPr b="0" i="0" sz="2400" u="none" cap="none" strike="noStrike">
              <a:solidFill>
                <a:srgbClr val="56BADC"/>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102"/>
          <p:cNvSpPr txBox="1"/>
          <p:nvPr>
            <p:ph type="title"/>
          </p:nvPr>
        </p:nvSpPr>
        <p:spPr>
          <a:xfrm>
            <a:off x="384725" y="157480"/>
            <a:ext cx="4002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Overfitting Example</a:t>
            </a:r>
            <a:endParaRPr/>
          </a:p>
        </p:txBody>
      </p:sp>
      <p:sp>
        <p:nvSpPr>
          <p:cNvPr id="815" name="Google Shape;815;p102"/>
          <p:cNvSpPr/>
          <p:nvPr/>
        </p:nvSpPr>
        <p:spPr>
          <a:xfrm>
            <a:off x="4979994" y="178350"/>
            <a:ext cx="4164000" cy="572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6" name="Google Shape;816;p102"/>
          <p:cNvSpPr/>
          <p:nvPr/>
        </p:nvSpPr>
        <p:spPr>
          <a:xfrm>
            <a:off x="727150" y="1340074"/>
            <a:ext cx="8264400" cy="1548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7" name="Google Shape;817;p102"/>
          <p:cNvSpPr/>
          <p:nvPr/>
        </p:nvSpPr>
        <p:spPr>
          <a:xfrm>
            <a:off x="1689549" y="1029174"/>
            <a:ext cx="7228840" cy="374650"/>
          </a:xfrm>
          <a:custGeom>
            <a:rect b="b" l="l" r="r" t="t"/>
            <a:pathLst>
              <a:path extrusionOk="0" h="374650" w="7228840">
                <a:moveTo>
                  <a:pt x="7041599" y="374399"/>
                </a:moveTo>
                <a:lnTo>
                  <a:pt x="7041599" y="280799"/>
                </a:lnTo>
                <a:lnTo>
                  <a:pt x="0" y="280799"/>
                </a:lnTo>
                <a:lnTo>
                  <a:pt x="0" y="93599"/>
                </a:lnTo>
                <a:lnTo>
                  <a:pt x="7041599" y="93599"/>
                </a:lnTo>
                <a:lnTo>
                  <a:pt x="7041599" y="0"/>
                </a:lnTo>
                <a:lnTo>
                  <a:pt x="7228799" y="187199"/>
                </a:lnTo>
                <a:lnTo>
                  <a:pt x="7041599" y="3743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8" name="Google Shape;818;p102"/>
          <p:cNvSpPr/>
          <p:nvPr/>
        </p:nvSpPr>
        <p:spPr>
          <a:xfrm>
            <a:off x="1689549" y="1029174"/>
            <a:ext cx="7228840" cy="374650"/>
          </a:xfrm>
          <a:custGeom>
            <a:rect b="b" l="l" r="r" t="t"/>
            <a:pathLst>
              <a:path extrusionOk="0" h="374650" w="7228840">
                <a:moveTo>
                  <a:pt x="0" y="93599"/>
                </a:moveTo>
                <a:lnTo>
                  <a:pt x="7041599" y="93599"/>
                </a:lnTo>
                <a:lnTo>
                  <a:pt x="7041599" y="0"/>
                </a:lnTo>
                <a:lnTo>
                  <a:pt x="7228799" y="187199"/>
                </a:lnTo>
                <a:lnTo>
                  <a:pt x="7041599" y="374399"/>
                </a:lnTo>
                <a:lnTo>
                  <a:pt x="7041599" y="280799"/>
                </a:lnTo>
                <a:lnTo>
                  <a:pt x="0" y="280799"/>
                </a:lnTo>
                <a:lnTo>
                  <a:pt x="0" y="935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9" name="Google Shape;819;p102"/>
          <p:cNvSpPr txBox="1"/>
          <p:nvPr/>
        </p:nvSpPr>
        <p:spPr>
          <a:xfrm>
            <a:off x="1762575" y="1091788"/>
            <a:ext cx="19191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Generate New Features</a:t>
            </a:r>
            <a:endParaRPr b="0" i="0" sz="1400" u="none" cap="none" strike="noStrike">
              <a:solidFill>
                <a:schemeClr val="dk1"/>
              </a:solidFill>
              <a:latin typeface="Arial"/>
              <a:ea typeface="Arial"/>
              <a:cs typeface="Arial"/>
              <a:sym typeface="Arial"/>
            </a:endParaRPr>
          </a:p>
        </p:txBody>
      </p:sp>
      <p:sp>
        <p:nvSpPr>
          <p:cNvPr id="820" name="Google Shape;820;p102"/>
          <p:cNvSpPr/>
          <p:nvPr/>
        </p:nvSpPr>
        <p:spPr>
          <a:xfrm>
            <a:off x="160399" y="1539850"/>
            <a:ext cx="449580" cy="1304925"/>
          </a:xfrm>
          <a:custGeom>
            <a:rect b="b" l="l" r="r" t="t"/>
            <a:pathLst>
              <a:path extrusionOk="0" h="1304925" w="449580">
                <a:moveTo>
                  <a:pt x="336824" y="1080149"/>
                </a:moveTo>
                <a:lnTo>
                  <a:pt x="112274" y="1080149"/>
                </a:lnTo>
                <a:lnTo>
                  <a:pt x="112274" y="0"/>
                </a:lnTo>
                <a:lnTo>
                  <a:pt x="336824" y="0"/>
                </a:lnTo>
                <a:lnTo>
                  <a:pt x="336824" y="1080149"/>
                </a:lnTo>
                <a:close/>
              </a:path>
              <a:path extrusionOk="0" h="1304925" w="449580">
                <a:moveTo>
                  <a:pt x="224549" y="1304699"/>
                </a:moveTo>
                <a:lnTo>
                  <a:pt x="0" y="1080149"/>
                </a:lnTo>
                <a:lnTo>
                  <a:pt x="449099" y="1080149"/>
                </a:lnTo>
                <a:lnTo>
                  <a:pt x="224549" y="13046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p102"/>
          <p:cNvSpPr/>
          <p:nvPr/>
        </p:nvSpPr>
        <p:spPr>
          <a:xfrm>
            <a:off x="160399" y="1539850"/>
            <a:ext cx="449580" cy="1304925"/>
          </a:xfrm>
          <a:custGeom>
            <a:rect b="b" l="l" r="r" t="t"/>
            <a:pathLst>
              <a:path extrusionOk="0" h="1304925" w="449580">
                <a:moveTo>
                  <a:pt x="0" y="1080149"/>
                </a:moveTo>
                <a:lnTo>
                  <a:pt x="112274" y="1080149"/>
                </a:lnTo>
                <a:lnTo>
                  <a:pt x="112274" y="0"/>
                </a:lnTo>
                <a:lnTo>
                  <a:pt x="336824" y="0"/>
                </a:lnTo>
                <a:lnTo>
                  <a:pt x="336824" y="1080149"/>
                </a:lnTo>
                <a:lnTo>
                  <a:pt x="449099" y="1080149"/>
                </a:lnTo>
                <a:lnTo>
                  <a:pt x="224549" y="1304699"/>
                </a:lnTo>
                <a:lnTo>
                  <a:pt x="0" y="10801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2" name="Google Shape;822;p102"/>
          <p:cNvSpPr txBox="1"/>
          <p:nvPr/>
        </p:nvSpPr>
        <p:spPr>
          <a:xfrm>
            <a:off x="71675" y="1244863"/>
            <a:ext cx="6273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Sample</a:t>
            </a:r>
            <a:endParaRPr b="0" i="0" sz="1400" u="none" cap="none" strike="noStrike">
              <a:solidFill>
                <a:schemeClr val="dk1"/>
              </a:solidFill>
              <a:latin typeface="Arial"/>
              <a:ea typeface="Arial"/>
              <a:cs typeface="Arial"/>
              <a:sym typeface="Arial"/>
            </a:endParaRPr>
          </a:p>
        </p:txBody>
      </p:sp>
      <p:sp>
        <p:nvSpPr>
          <p:cNvPr id="823" name="Google Shape;823;p102"/>
          <p:cNvSpPr/>
          <p:nvPr/>
        </p:nvSpPr>
        <p:spPr>
          <a:xfrm>
            <a:off x="2779799" y="2877575"/>
            <a:ext cx="3584400" cy="2254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03"/>
          <p:cNvSpPr txBox="1"/>
          <p:nvPr>
            <p:ph type="title"/>
          </p:nvPr>
        </p:nvSpPr>
        <p:spPr>
          <a:xfrm>
            <a:off x="384725" y="157480"/>
            <a:ext cx="4002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Overfitting Example</a:t>
            </a:r>
            <a:endParaRPr/>
          </a:p>
        </p:txBody>
      </p:sp>
      <p:sp>
        <p:nvSpPr>
          <p:cNvPr id="829" name="Google Shape;829;p103"/>
          <p:cNvSpPr/>
          <p:nvPr/>
        </p:nvSpPr>
        <p:spPr>
          <a:xfrm>
            <a:off x="152400" y="1633300"/>
            <a:ext cx="4056300" cy="2595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0" name="Google Shape;830;p103"/>
          <p:cNvSpPr/>
          <p:nvPr/>
        </p:nvSpPr>
        <p:spPr>
          <a:xfrm>
            <a:off x="4288025" y="1319600"/>
            <a:ext cx="4762500" cy="3293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1" name="Google Shape;831;p103"/>
          <p:cNvSpPr/>
          <p:nvPr/>
        </p:nvSpPr>
        <p:spPr>
          <a:xfrm>
            <a:off x="4979994" y="178350"/>
            <a:ext cx="4164000" cy="572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2" name="Google Shape;832;p103"/>
          <p:cNvSpPr/>
          <p:nvPr/>
        </p:nvSpPr>
        <p:spPr>
          <a:xfrm>
            <a:off x="4737149" y="1293899"/>
            <a:ext cx="523875" cy="3293110"/>
          </a:xfrm>
          <a:custGeom>
            <a:rect b="b" l="l" r="r" t="t"/>
            <a:pathLst>
              <a:path extrusionOk="0" h="3293110" w="523875">
                <a:moveTo>
                  <a:pt x="0" y="0"/>
                </a:moveTo>
                <a:lnTo>
                  <a:pt x="523799" y="0"/>
                </a:lnTo>
                <a:lnTo>
                  <a:pt x="523799" y="3293099"/>
                </a:lnTo>
                <a:lnTo>
                  <a:pt x="0" y="3293099"/>
                </a:lnTo>
                <a:lnTo>
                  <a:pt x="0" y="0"/>
                </a:lnTo>
                <a:close/>
              </a:path>
            </a:pathLst>
          </a:custGeom>
          <a:noFill/>
          <a:ln cap="flat" cmpd="sng" w="38075">
            <a:solidFill>
              <a:srgbClr val="FFAB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3" name="Google Shape;833;p103"/>
          <p:cNvSpPr/>
          <p:nvPr/>
        </p:nvSpPr>
        <p:spPr>
          <a:xfrm>
            <a:off x="5270549" y="1293899"/>
            <a:ext cx="523875" cy="3293110"/>
          </a:xfrm>
          <a:custGeom>
            <a:rect b="b" l="l" r="r" t="t"/>
            <a:pathLst>
              <a:path extrusionOk="0" h="3293110" w="523875">
                <a:moveTo>
                  <a:pt x="0" y="0"/>
                </a:moveTo>
                <a:lnTo>
                  <a:pt x="523799" y="0"/>
                </a:lnTo>
                <a:lnTo>
                  <a:pt x="523799" y="3293099"/>
                </a:lnTo>
                <a:lnTo>
                  <a:pt x="0" y="3293099"/>
                </a:lnTo>
                <a:lnTo>
                  <a:pt x="0" y="0"/>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0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lang="en"/>
              <a:t>How to defeat overfitting ?</a:t>
            </a:r>
            <a:endParaRPr/>
          </a:p>
        </p:txBody>
      </p:sp>
      <p:sp>
        <p:nvSpPr>
          <p:cNvPr id="840" name="Google Shape;840;p104"/>
          <p:cNvSpPr txBox="1"/>
          <p:nvPr/>
        </p:nvSpPr>
        <p:spPr>
          <a:xfrm>
            <a:off x="686300" y="980425"/>
            <a:ext cx="7949100" cy="3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Options: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rgbClr val="000000"/>
                </a:solidFill>
                <a:latin typeface="Arial"/>
                <a:ea typeface="Arial"/>
                <a:cs typeface="Arial"/>
                <a:sym typeface="Arial"/>
              </a:rPr>
              <a:t>Reduce numbers of features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 sz="1800" u="none" cap="none" strike="noStrike">
                <a:solidFill>
                  <a:srgbClr val="000000"/>
                </a:solidFill>
                <a:latin typeface="Arial"/>
                <a:ea typeface="Arial"/>
                <a:cs typeface="Arial"/>
                <a:sym typeface="Arial"/>
              </a:rPr>
              <a:t>Manually select features to keep</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 sz="1800" u="none" cap="none" strike="noStrike">
                <a:solidFill>
                  <a:srgbClr val="000000"/>
                </a:solidFill>
                <a:latin typeface="Arial"/>
                <a:ea typeface="Arial"/>
                <a:cs typeface="Arial"/>
                <a:sym typeface="Arial"/>
              </a:rPr>
              <a:t>Model selection algorithms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B0F0"/>
              </a:buClr>
              <a:buSzPts val="1800"/>
              <a:buFont typeface="Arial"/>
              <a:buAutoNum type="arabicPeriod"/>
            </a:pPr>
            <a:r>
              <a:rPr b="0" i="0" lang="en" sz="1800" u="none" cap="none" strike="noStrike">
                <a:solidFill>
                  <a:srgbClr val="00B0F0"/>
                </a:solidFill>
                <a:latin typeface="Arial"/>
                <a:ea typeface="Arial"/>
                <a:cs typeface="Arial"/>
                <a:sym typeface="Arial"/>
              </a:rPr>
              <a:t>Regularization</a:t>
            </a:r>
            <a:endParaRPr b="0" i="0" sz="1800" u="none" cap="none" strike="noStrike">
              <a:solidFill>
                <a:srgbClr val="00B0F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 sz="1800" u="none" cap="none" strike="noStrike">
                <a:solidFill>
                  <a:srgbClr val="000000"/>
                </a:solidFill>
                <a:latin typeface="Arial"/>
                <a:ea typeface="Arial"/>
                <a:cs typeface="Arial"/>
                <a:sym typeface="Arial"/>
              </a:rPr>
              <a:t>Keep all features, but reduce the magnitude of parameters</a:t>
            </a:r>
            <a:endParaRPr b="0" i="0" sz="1800" u="none" cap="none" strike="noStrike">
              <a:solidFill>
                <a:srgbClr val="000000"/>
              </a:solidFill>
              <a:latin typeface="Arial"/>
              <a:ea typeface="Arial"/>
              <a:cs typeface="Arial"/>
              <a:sym typeface="Arial"/>
            </a:endParaRPr>
          </a:p>
          <a:p>
            <a:pPr indent="-342900" lvl="1" marL="914400" marR="0" rtl="0" algn="l">
              <a:lnSpc>
                <a:spcPct val="100000"/>
              </a:lnSpc>
              <a:spcBef>
                <a:spcPts val="0"/>
              </a:spcBef>
              <a:spcAft>
                <a:spcPts val="0"/>
              </a:spcAft>
              <a:buClr>
                <a:srgbClr val="000000"/>
              </a:buClr>
              <a:buSzPts val="1800"/>
              <a:buFont typeface="Arial"/>
              <a:buAutoNum type="alphaLcPeriod"/>
            </a:pPr>
            <a:r>
              <a:rPr b="0" i="0" lang="en" sz="1800" u="none" cap="none" strike="noStrike">
                <a:solidFill>
                  <a:srgbClr val="000000"/>
                </a:solidFill>
                <a:latin typeface="Arial"/>
                <a:ea typeface="Arial"/>
                <a:cs typeface="Arial"/>
                <a:sym typeface="Arial"/>
              </a:rPr>
              <a:t>Works well with a lot of features, but all of them slightly contribute to the prediction.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105"/>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p:txBody>
      </p:sp>
      <p:sp>
        <p:nvSpPr>
          <p:cNvPr id="846" name="Google Shape;846;p10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lang="en"/>
              <a:t>Regularization</a:t>
            </a:r>
            <a:endParaRPr/>
          </a:p>
        </p:txBody>
      </p:sp>
      <p:pic>
        <p:nvPicPr>
          <p:cNvPr id="847" name="Google Shape;847;p105"/>
          <p:cNvPicPr preferRelativeResize="0"/>
          <p:nvPr/>
        </p:nvPicPr>
        <p:blipFill rotWithShape="1">
          <a:blip r:embed="rId3">
            <a:alphaModFix/>
          </a:blip>
          <a:srcRect b="0" l="0" r="0" t="0"/>
          <a:stretch/>
        </p:blipFill>
        <p:spPr>
          <a:xfrm>
            <a:off x="5907100" y="1226500"/>
            <a:ext cx="2925199" cy="2915705"/>
          </a:xfrm>
          <a:prstGeom prst="rect">
            <a:avLst/>
          </a:prstGeom>
          <a:noFill/>
          <a:ln>
            <a:noFill/>
          </a:ln>
        </p:spPr>
      </p:pic>
      <p:pic>
        <p:nvPicPr>
          <p:cNvPr id="848" name="Google Shape;848;p105"/>
          <p:cNvPicPr preferRelativeResize="0"/>
          <p:nvPr/>
        </p:nvPicPr>
        <p:blipFill rotWithShape="1">
          <a:blip r:embed="rId4">
            <a:alphaModFix/>
          </a:blip>
          <a:srcRect b="0" l="0" r="0" t="0"/>
          <a:stretch/>
        </p:blipFill>
        <p:spPr>
          <a:xfrm>
            <a:off x="443647" y="1192625"/>
            <a:ext cx="4878075" cy="2872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06"/>
          <p:cNvSpPr txBox="1"/>
          <p:nvPr>
            <p:ph type="title"/>
          </p:nvPr>
        </p:nvSpPr>
        <p:spPr>
          <a:xfrm>
            <a:off x="384725" y="157480"/>
            <a:ext cx="4491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Weight Regularization</a:t>
            </a:r>
            <a:endParaRPr/>
          </a:p>
        </p:txBody>
      </p:sp>
      <p:sp>
        <p:nvSpPr>
          <p:cNvPr id="854" name="Google Shape;854;p106"/>
          <p:cNvSpPr txBox="1"/>
          <p:nvPr/>
        </p:nvSpPr>
        <p:spPr>
          <a:xfrm>
            <a:off x="475250" y="3049600"/>
            <a:ext cx="2760300" cy="2997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rgbClr val="595959"/>
              </a:buClr>
              <a:buSzPts val="1800"/>
              <a:buFont typeface="Arial"/>
              <a:buChar char="●"/>
            </a:pPr>
            <a:r>
              <a:rPr b="1" i="0" lang="en" sz="1800" u="sng" cap="none" strike="noStrike">
                <a:solidFill>
                  <a:schemeClr val="hlink"/>
                </a:solidFill>
                <a:latin typeface="Times New Roman"/>
                <a:ea typeface="Times New Roman"/>
                <a:cs typeface="Times New Roman"/>
                <a:sym typeface="Times New Roman"/>
                <a:hlinkClick r:id="rId3"/>
              </a:rPr>
              <a:t>Ridge Regression</a:t>
            </a:r>
            <a:r>
              <a:rPr b="1" i="0" lang="en" sz="1800" u="none" cap="none" strike="noStrike">
                <a:solidFill>
                  <a:srgbClr val="595959"/>
                </a:solidFill>
                <a:latin typeface="Times New Roman"/>
                <a:ea typeface="Times New Roman"/>
                <a:cs typeface="Times New Roman"/>
                <a:sym typeface="Times New Roman"/>
              </a:rPr>
              <a:t> ( L2 )</a:t>
            </a:r>
            <a:endParaRPr b="1" i="0" sz="1800" u="none" cap="none" strike="noStrike">
              <a:solidFill>
                <a:schemeClr val="dk1"/>
              </a:solidFill>
              <a:latin typeface="Times New Roman"/>
              <a:ea typeface="Times New Roman"/>
              <a:cs typeface="Times New Roman"/>
              <a:sym typeface="Times New Roman"/>
            </a:endParaRPr>
          </a:p>
        </p:txBody>
      </p:sp>
      <p:sp>
        <p:nvSpPr>
          <p:cNvPr id="855" name="Google Shape;855;p106"/>
          <p:cNvSpPr txBox="1"/>
          <p:nvPr/>
        </p:nvSpPr>
        <p:spPr>
          <a:xfrm>
            <a:off x="8157125" y="3096655"/>
            <a:ext cx="2541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rgbClr val="595959"/>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p:txBody>
      </p:sp>
      <p:sp>
        <p:nvSpPr>
          <p:cNvPr id="856" name="Google Shape;856;p106"/>
          <p:cNvSpPr txBox="1"/>
          <p:nvPr/>
        </p:nvSpPr>
        <p:spPr>
          <a:xfrm>
            <a:off x="475249" y="1198938"/>
            <a:ext cx="4913700" cy="6540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1" i="0" lang="en" sz="1800" u="sng" cap="none" strike="noStrike">
                <a:solidFill>
                  <a:schemeClr val="hlink"/>
                </a:solidFill>
                <a:latin typeface="Times New Roman"/>
                <a:ea typeface="Times New Roman"/>
                <a:cs typeface="Times New Roman"/>
                <a:sym typeface="Times New Roman"/>
                <a:hlinkClick r:id="rId4"/>
              </a:rPr>
              <a:t>Lasso Regression</a:t>
            </a:r>
            <a:r>
              <a:rPr b="1" i="0" lang="en" sz="1800" u="none" cap="none" strike="noStrike">
                <a:solidFill>
                  <a:srgbClr val="595959"/>
                </a:solidFill>
                <a:latin typeface="Times New Roman"/>
                <a:ea typeface="Times New Roman"/>
                <a:cs typeface="Times New Roman"/>
                <a:sym typeface="Times New Roman"/>
              </a:rPr>
              <a:t> ( L1 )</a:t>
            </a:r>
            <a:endParaRPr b="1" i="0" sz="1800" u="none" cap="none" strike="noStrike">
              <a:solidFill>
                <a:schemeClr val="dk1"/>
              </a:solidFill>
              <a:latin typeface="Times New Roman"/>
              <a:ea typeface="Times New Roman"/>
              <a:cs typeface="Times New Roman"/>
              <a:sym typeface="Times New Roman"/>
            </a:endParaRPr>
          </a:p>
          <a:p>
            <a:pPr indent="0" lvl="0" marL="379095" marR="0" rtl="0" algn="l">
              <a:lnSpc>
                <a:spcPct val="100000"/>
              </a:lnSpc>
              <a:spcBef>
                <a:spcPts val="315"/>
              </a:spcBef>
              <a:spcAft>
                <a:spcPts val="0"/>
              </a:spcAft>
              <a:buClr>
                <a:srgbClr val="000000"/>
              </a:buClr>
              <a:buSzPts val="1800"/>
              <a:buFont typeface="Arial"/>
              <a:buNone/>
            </a:pPr>
            <a:r>
              <a:rPr b="0" i="0" lang="en" sz="1800" u="none" cap="none" strike="noStrike">
                <a:solidFill>
                  <a:srgbClr val="595959"/>
                </a:solidFill>
                <a:latin typeface="Times New Roman"/>
                <a:ea typeface="Times New Roman"/>
                <a:cs typeface="Times New Roman"/>
                <a:sym typeface="Times New Roman"/>
              </a:rPr>
              <a:t>Least Absolute Shrinkage and Selection Operator</a:t>
            </a:r>
            <a:endParaRPr b="0" i="0" sz="1800" u="none" cap="none" strike="noStrike">
              <a:solidFill>
                <a:schemeClr val="dk1"/>
              </a:solidFill>
              <a:latin typeface="Times New Roman"/>
              <a:ea typeface="Times New Roman"/>
              <a:cs typeface="Times New Roman"/>
              <a:sym typeface="Times New Roman"/>
            </a:endParaRPr>
          </a:p>
        </p:txBody>
      </p:sp>
      <p:sp>
        <p:nvSpPr>
          <p:cNvPr id="857" name="Google Shape;857;p106"/>
          <p:cNvSpPr/>
          <p:nvPr/>
        </p:nvSpPr>
        <p:spPr>
          <a:xfrm>
            <a:off x="475250" y="3526075"/>
            <a:ext cx="4716600" cy="840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8" name="Google Shape;858;p106"/>
          <p:cNvSpPr/>
          <p:nvPr/>
        </p:nvSpPr>
        <p:spPr>
          <a:xfrm>
            <a:off x="576962" y="1966263"/>
            <a:ext cx="4565700" cy="913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9" name="Google Shape;859;p106"/>
          <p:cNvSpPr/>
          <p:nvPr/>
        </p:nvSpPr>
        <p:spPr>
          <a:xfrm>
            <a:off x="4979994" y="178350"/>
            <a:ext cx="4164000" cy="572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0" name="Google Shape;860;p106"/>
          <p:cNvSpPr/>
          <p:nvPr/>
        </p:nvSpPr>
        <p:spPr>
          <a:xfrm>
            <a:off x="5554500" y="1122825"/>
            <a:ext cx="3511200" cy="21774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1" name="Google Shape;861;p106"/>
          <p:cNvSpPr/>
          <p:nvPr/>
        </p:nvSpPr>
        <p:spPr>
          <a:xfrm>
            <a:off x="6842349" y="2634650"/>
            <a:ext cx="829945" cy="572769"/>
          </a:xfrm>
          <a:custGeom>
            <a:rect b="b" l="l" r="r" t="t"/>
            <a:pathLst>
              <a:path extrusionOk="0" h="572769" w="829945">
                <a:moveTo>
                  <a:pt x="0" y="0"/>
                </a:moveTo>
                <a:lnTo>
                  <a:pt x="829799" y="0"/>
                </a:lnTo>
                <a:lnTo>
                  <a:pt x="829799" y="572699"/>
                </a:lnTo>
                <a:lnTo>
                  <a:pt x="0" y="5726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07"/>
          <p:cNvSpPr txBox="1"/>
          <p:nvPr>
            <p:ph type="title"/>
          </p:nvPr>
        </p:nvSpPr>
        <p:spPr>
          <a:xfrm>
            <a:off x="377825" y="157487"/>
            <a:ext cx="6617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 </a:t>
            </a:r>
            <a:r>
              <a:rPr lang="en"/>
              <a:t>6</a:t>
            </a:r>
            <a:r>
              <a:rPr b="0" i="0" lang="en" sz="3600" u="none" cap="none" strike="noStrike">
                <a:solidFill>
                  <a:schemeClr val="dk1"/>
                </a:solidFill>
                <a:latin typeface="Arial"/>
                <a:ea typeface="Arial"/>
                <a:cs typeface="Arial"/>
                <a:sym typeface="Arial"/>
              </a:rPr>
              <a:t>. Lasso</a:t>
            </a:r>
            <a:endParaRPr/>
          </a:p>
        </p:txBody>
      </p:sp>
      <p:sp>
        <p:nvSpPr>
          <p:cNvPr id="867" name="Google Shape;867;p107"/>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8" name="Google Shape;868;p107"/>
          <p:cNvSpPr/>
          <p:nvPr/>
        </p:nvSpPr>
        <p:spPr>
          <a:xfrm>
            <a:off x="5099925" y="1825924"/>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9" name="Google Shape;869;p107"/>
          <p:cNvSpPr txBox="1"/>
          <p:nvPr/>
        </p:nvSpPr>
        <p:spPr>
          <a:xfrm>
            <a:off x="390525" y="2905125"/>
            <a:ext cx="3392100" cy="2742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from sklearn.linear_model import</a:t>
            </a:r>
            <a:endParaRPr b="0" i="0" sz="1800" u="none" cap="none" strike="noStrike">
              <a:solidFill>
                <a:schemeClr val="dk1"/>
              </a:solidFill>
              <a:latin typeface="Arial"/>
              <a:ea typeface="Arial"/>
              <a:cs typeface="Arial"/>
              <a:sym typeface="Arial"/>
            </a:endParaRPr>
          </a:p>
        </p:txBody>
      </p:sp>
      <p:sp>
        <p:nvSpPr>
          <p:cNvPr id="870" name="Google Shape;870;p107"/>
          <p:cNvSpPr txBox="1"/>
          <p:nvPr/>
        </p:nvSpPr>
        <p:spPr>
          <a:xfrm>
            <a:off x="3782690" y="2905125"/>
            <a:ext cx="13347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Lasso, Ridge</a:t>
            </a:r>
            <a:endParaRPr b="0" i="0" sz="1800" u="none" cap="none" strike="noStrike">
              <a:solidFill>
                <a:schemeClr val="dk1"/>
              </a:solidFill>
              <a:latin typeface="Arial"/>
              <a:ea typeface="Arial"/>
              <a:cs typeface="Arial"/>
              <a:sym typeface="Arial"/>
            </a:endParaRPr>
          </a:p>
        </p:txBody>
      </p:sp>
      <p:sp>
        <p:nvSpPr>
          <p:cNvPr id="871" name="Google Shape;871;p107"/>
          <p:cNvSpPr txBox="1"/>
          <p:nvPr/>
        </p:nvSpPr>
        <p:spPr>
          <a:xfrm>
            <a:off x="390525" y="3219450"/>
            <a:ext cx="883200" cy="2742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model =</a:t>
            </a:r>
            <a:endParaRPr b="0" i="0" sz="1800" u="none" cap="none" strike="noStrike">
              <a:solidFill>
                <a:schemeClr val="dk1"/>
              </a:solidFill>
              <a:latin typeface="Arial"/>
              <a:ea typeface="Arial"/>
              <a:cs typeface="Arial"/>
              <a:sym typeface="Arial"/>
            </a:endParaRPr>
          </a:p>
        </p:txBody>
      </p:sp>
      <p:sp>
        <p:nvSpPr>
          <p:cNvPr id="872" name="Google Shape;872;p107"/>
          <p:cNvSpPr txBox="1"/>
          <p:nvPr/>
        </p:nvSpPr>
        <p:spPr>
          <a:xfrm>
            <a:off x="1273676" y="3219450"/>
            <a:ext cx="21621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Lasso(alpha=0.001)</a:t>
            </a:r>
            <a:endParaRPr b="0" i="0" sz="1800" u="none" cap="none" strike="noStrike">
              <a:solidFill>
                <a:schemeClr val="dk1"/>
              </a:solidFill>
              <a:latin typeface="Arial"/>
              <a:ea typeface="Arial"/>
              <a:cs typeface="Arial"/>
              <a:sym typeface="Arial"/>
            </a:endParaRPr>
          </a:p>
        </p:txBody>
      </p:sp>
      <p:sp>
        <p:nvSpPr>
          <p:cNvPr id="873" name="Google Shape;873;p107"/>
          <p:cNvSpPr txBox="1"/>
          <p:nvPr/>
        </p:nvSpPr>
        <p:spPr>
          <a:xfrm>
            <a:off x="390525" y="3533775"/>
            <a:ext cx="2490600" cy="2742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model.fit(X_train,y_train)</a:t>
            </a:r>
            <a:endParaRPr b="0" i="0" sz="1800" u="none" cap="none" strike="noStrike">
              <a:solidFill>
                <a:schemeClr val="dk1"/>
              </a:solidFill>
              <a:latin typeface="Arial"/>
              <a:ea typeface="Arial"/>
              <a:cs typeface="Arial"/>
              <a:sym typeface="Arial"/>
            </a:endParaRPr>
          </a:p>
        </p:txBody>
      </p:sp>
      <p:sp>
        <p:nvSpPr>
          <p:cNvPr id="874" name="Google Shape;874;p107"/>
          <p:cNvSpPr/>
          <p:nvPr/>
        </p:nvSpPr>
        <p:spPr>
          <a:xfrm>
            <a:off x="390525" y="3848100"/>
            <a:ext cx="3780790" cy="274320"/>
          </a:xfrm>
          <a:custGeom>
            <a:rect b="b" l="l" r="r" t="t"/>
            <a:pathLst>
              <a:path extrusionOk="0" h="274320" w="3780790">
                <a:moveTo>
                  <a:pt x="0" y="0"/>
                </a:moveTo>
                <a:lnTo>
                  <a:pt x="3780160" y="0"/>
                </a:lnTo>
                <a:lnTo>
                  <a:pt x="3780160" y="274320"/>
                </a:lnTo>
                <a:lnTo>
                  <a:pt x="0" y="274320"/>
                </a:lnTo>
                <a:lnTo>
                  <a:pt x="0"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p107"/>
          <p:cNvSpPr txBox="1"/>
          <p:nvPr/>
        </p:nvSpPr>
        <p:spPr>
          <a:xfrm>
            <a:off x="377825" y="3826255"/>
            <a:ext cx="3804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y_train_pred = model.predict(X_train)</a:t>
            </a:r>
            <a:endParaRPr b="0" i="0" sz="1800" u="none" cap="none" strike="noStrike">
              <a:solidFill>
                <a:schemeClr val="dk1"/>
              </a:solidFill>
              <a:latin typeface="Arial"/>
              <a:ea typeface="Arial"/>
              <a:cs typeface="Arial"/>
              <a:sym typeface="Arial"/>
            </a:endParaRPr>
          </a:p>
        </p:txBody>
      </p:sp>
      <p:sp>
        <p:nvSpPr>
          <p:cNvPr id="876" name="Google Shape;876;p107"/>
          <p:cNvSpPr/>
          <p:nvPr/>
        </p:nvSpPr>
        <p:spPr>
          <a:xfrm>
            <a:off x="390525" y="4162425"/>
            <a:ext cx="3627754" cy="274320"/>
          </a:xfrm>
          <a:custGeom>
            <a:rect b="b" l="l" r="r" t="t"/>
            <a:pathLst>
              <a:path extrusionOk="0" h="274320" w="3627754">
                <a:moveTo>
                  <a:pt x="0" y="0"/>
                </a:moveTo>
                <a:lnTo>
                  <a:pt x="3627685" y="0"/>
                </a:lnTo>
                <a:lnTo>
                  <a:pt x="3627685" y="274319"/>
                </a:lnTo>
                <a:lnTo>
                  <a:pt x="0" y="274319"/>
                </a:lnTo>
                <a:lnTo>
                  <a:pt x="0"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7" name="Google Shape;877;p107"/>
          <p:cNvSpPr txBox="1"/>
          <p:nvPr/>
        </p:nvSpPr>
        <p:spPr>
          <a:xfrm>
            <a:off x="377825" y="4140580"/>
            <a:ext cx="36525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y_test_pred = model.predict(X_test)</a:t>
            </a:r>
            <a:endParaRPr b="0" i="0" sz="1800" u="none" cap="none" strike="noStrike">
              <a:solidFill>
                <a:schemeClr val="dk1"/>
              </a:solidFill>
              <a:latin typeface="Arial"/>
              <a:ea typeface="Arial"/>
              <a:cs typeface="Arial"/>
              <a:sym typeface="Arial"/>
            </a:endParaRPr>
          </a:p>
        </p:txBody>
      </p:sp>
      <p:sp>
        <p:nvSpPr>
          <p:cNvPr id="878" name="Google Shape;878;p107"/>
          <p:cNvSpPr/>
          <p:nvPr/>
        </p:nvSpPr>
        <p:spPr>
          <a:xfrm>
            <a:off x="5308997" y="2921850"/>
            <a:ext cx="3706500" cy="741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9" name="Google Shape;879;p107"/>
          <p:cNvSpPr/>
          <p:nvPr/>
        </p:nvSpPr>
        <p:spPr>
          <a:xfrm>
            <a:off x="5805549" y="3552073"/>
            <a:ext cx="3259454" cy="1362710"/>
          </a:xfrm>
          <a:custGeom>
            <a:rect b="b" l="l" r="r" t="t"/>
            <a:pathLst>
              <a:path extrusionOk="0" h="1362710" w="3259454">
                <a:moveTo>
                  <a:pt x="1357999" y="254626"/>
                </a:moveTo>
                <a:lnTo>
                  <a:pt x="543199" y="254626"/>
                </a:lnTo>
                <a:lnTo>
                  <a:pt x="1591434" y="0"/>
                </a:lnTo>
                <a:lnTo>
                  <a:pt x="1357999" y="254626"/>
                </a:lnTo>
                <a:close/>
              </a:path>
              <a:path extrusionOk="0" h="1362710" w="3259454">
                <a:moveTo>
                  <a:pt x="3205131" y="308694"/>
                </a:moveTo>
                <a:lnTo>
                  <a:pt x="54067" y="308694"/>
                </a:lnTo>
                <a:lnTo>
                  <a:pt x="91428" y="279829"/>
                </a:lnTo>
                <a:lnTo>
                  <a:pt x="135525" y="261220"/>
                </a:lnTo>
                <a:lnTo>
                  <a:pt x="184599" y="254626"/>
                </a:lnTo>
                <a:lnTo>
                  <a:pt x="3074599" y="254626"/>
                </a:lnTo>
                <a:lnTo>
                  <a:pt x="3110781" y="258206"/>
                </a:lnTo>
                <a:lnTo>
                  <a:pt x="3145243" y="268678"/>
                </a:lnTo>
                <a:lnTo>
                  <a:pt x="3177016" y="285641"/>
                </a:lnTo>
                <a:lnTo>
                  <a:pt x="3205131" y="308694"/>
                </a:lnTo>
                <a:close/>
              </a:path>
              <a:path extrusionOk="0" h="1362710" w="3259454">
                <a:moveTo>
                  <a:pt x="3074599" y="1362226"/>
                </a:moveTo>
                <a:lnTo>
                  <a:pt x="184599" y="1362226"/>
                </a:lnTo>
                <a:lnTo>
                  <a:pt x="135525" y="1355632"/>
                </a:lnTo>
                <a:lnTo>
                  <a:pt x="91428" y="1337022"/>
                </a:lnTo>
                <a:lnTo>
                  <a:pt x="54067" y="1308158"/>
                </a:lnTo>
                <a:lnTo>
                  <a:pt x="25203" y="1270797"/>
                </a:lnTo>
                <a:lnTo>
                  <a:pt x="6594" y="1226700"/>
                </a:lnTo>
                <a:lnTo>
                  <a:pt x="0" y="1177626"/>
                </a:lnTo>
                <a:lnTo>
                  <a:pt x="0" y="439226"/>
                </a:lnTo>
                <a:lnTo>
                  <a:pt x="6594" y="390152"/>
                </a:lnTo>
                <a:lnTo>
                  <a:pt x="25203" y="346054"/>
                </a:lnTo>
                <a:lnTo>
                  <a:pt x="54067" y="308694"/>
                </a:lnTo>
                <a:lnTo>
                  <a:pt x="3205131" y="308694"/>
                </a:lnTo>
                <a:lnTo>
                  <a:pt x="3228184" y="336809"/>
                </a:lnTo>
                <a:lnTo>
                  <a:pt x="3245148" y="368582"/>
                </a:lnTo>
                <a:lnTo>
                  <a:pt x="3255620" y="403044"/>
                </a:lnTo>
                <a:lnTo>
                  <a:pt x="3259199" y="439226"/>
                </a:lnTo>
                <a:lnTo>
                  <a:pt x="3259199" y="1177626"/>
                </a:lnTo>
                <a:lnTo>
                  <a:pt x="3252605" y="1226700"/>
                </a:lnTo>
                <a:lnTo>
                  <a:pt x="3233996" y="1270797"/>
                </a:lnTo>
                <a:lnTo>
                  <a:pt x="3205131" y="1308158"/>
                </a:lnTo>
                <a:lnTo>
                  <a:pt x="3167771" y="1337022"/>
                </a:lnTo>
                <a:lnTo>
                  <a:pt x="3123673" y="1355632"/>
                </a:lnTo>
                <a:lnTo>
                  <a:pt x="3074599" y="1362226"/>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0" name="Google Shape;880;p107"/>
          <p:cNvSpPr/>
          <p:nvPr/>
        </p:nvSpPr>
        <p:spPr>
          <a:xfrm>
            <a:off x="5805549" y="3552073"/>
            <a:ext cx="3259454" cy="1362710"/>
          </a:xfrm>
          <a:custGeom>
            <a:rect b="b" l="l" r="r" t="t"/>
            <a:pathLst>
              <a:path extrusionOk="0" h="1362710" w="3259454">
                <a:moveTo>
                  <a:pt x="0" y="439226"/>
                </a:moveTo>
                <a:lnTo>
                  <a:pt x="6594" y="390152"/>
                </a:lnTo>
                <a:lnTo>
                  <a:pt x="25203" y="346054"/>
                </a:lnTo>
                <a:lnTo>
                  <a:pt x="54067" y="308694"/>
                </a:lnTo>
                <a:lnTo>
                  <a:pt x="91428" y="279829"/>
                </a:lnTo>
                <a:lnTo>
                  <a:pt x="135525" y="261220"/>
                </a:lnTo>
                <a:lnTo>
                  <a:pt x="184599" y="254626"/>
                </a:lnTo>
                <a:lnTo>
                  <a:pt x="543199" y="254626"/>
                </a:lnTo>
                <a:lnTo>
                  <a:pt x="1591434" y="0"/>
                </a:lnTo>
                <a:lnTo>
                  <a:pt x="1357999" y="254626"/>
                </a:lnTo>
                <a:lnTo>
                  <a:pt x="3074599" y="254626"/>
                </a:lnTo>
                <a:lnTo>
                  <a:pt x="3110781" y="258206"/>
                </a:lnTo>
                <a:lnTo>
                  <a:pt x="3177016" y="285641"/>
                </a:lnTo>
                <a:lnTo>
                  <a:pt x="3228184" y="336809"/>
                </a:lnTo>
                <a:lnTo>
                  <a:pt x="3255620" y="403044"/>
                </a:lnTo>
                <a:lnTo>
                  <a:pt x="3259199" y="439226"/>
                </a:lnTo>
                <a:lnTo>
                  <a:pt x="3259199" y="716126"/>
                </a:lnTo>
                <a:lnTo>
                  <a:pt x="3259199" y="1177626"/>
                </a:lnTo>
                <a:lnTo>
                  <a:pt x="3252605" y="1226700"/>
                </a:lnTo>
                <a:lnTo>
                  <a:pt x="3233996" y="1270797"/>
                </a:lnTo>
                <a:lnTo>
                  <a:pt x="3205131" y="1308158"/>
                </a:lnTo>
                <a:lnTo>
                  <a:pt x="3167771" y="1337022"/>
                </a:lnTo>
                <a:lnTo>
                  <a:pt x="3123673" y="1355632"/>
                </a:lnTo>
                <a:lnTo>
                  <a:pt x="3074599" y="1362226"/>
                </a:lnTo>
                <a:lnTo>
                  <a:pt x="1357999" y="1362226"/>
                </a:lnTo>
                <a:lnTo>
                  <a:pt x="543199" y="1362226"/>
                </a:lnTo>
                <a:lnTo>
                  <a:pt x="184599" y="1362226"/>
                </a:lnTo>
                <a:lnTo>
                  <a:pt x="135525" y="1355632"/>
                </a:lnTo>
                <a:lnTo>
                  <a:pt x="91428" y="1337022"/>
                </a:lnTo>
                <a:lnTo>
                  <a:pt x="54067" y="1308158"/>
                </a:lnTo>
                <a:lnTo>
                  <a:pt x="25203" y="1270797"/>
                </a:lnTo>
                <a:lnTo>
                  <a:pt x="6594" y="1226700"/>
                </a:lnTo>
                <a:lnTo>
                  <a:pt x="0" y="1177626"/>
                </a:lnTo>
                <a:lnTo>
                  <a:pt x="0" y="716126"/>
                </a:lnTo>
                <a:lnTo>
                  <a:pt x="0" y="439226"/>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1" name="Google Shape;881;p107"/>
          <p:cNvSpPr/>
          <p:nvPr/>
        </p:nvSpPr>
        <p:spPr>
          <a:xfrm>
            <a:off x="5945342" y="3808050"/>
            <a:ext cx="914400" cy="274320"/>
          </a:xfrm>
          <a:custGeom>
            <a:rect b="b" l="l" r="r" t="t"/>
            <a:pathLst>
              <a:path extrusionOk="0" h="274320" w="914400">
                <a:moveTo>
                  <a:pt x="0" y="0"/>
                </a:moveTo>
                <a:lnTo>
                  <a:pt x="914400" y="0"/>
                </a:lnTo>
                <a:lnTo>
                  <a:pt x="914400" y="274319"/>
                </a:lnTo>
                <a:lnTo>
                  <a:pt x="0" y="274319"/>
                </a:lnTo>
                <a:lnTo>
                  <a:pt x="0"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2" name="Google Shape;882;p107"/>
          <p:cNvSpPr txBox="1"/>
          <p:nvPr/>
        </p:nvSpPr>
        <p:spPr>
          <a:xfrm>
            <a:off x="5932642" y="3786206"/>
            <a:ext cx="2781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mo"/>
                <a:ea typeface="Arimo"/>
                <a:cs typeface="Arimo"/>
                <a:sym typeface="Arimo"/>
              </a:rPr>
              <a:t>調參提示</a:t>
            </a:r>
            <a:r>
              <a:rPr b="0" i="0" lang="en" sz="1800" u="none" cap="none" strike="noStrike">
                <a:solidFill>
                  <a:schemeClr val="dk1"/>
                </a:solidFill>
                <a:latin typeface="Arimo"/>
                <a:ea typeface="Arimo"/>
                <a:cs typeface="Arimo"/>
                <a:sym typeface="Arimo"/>
              </a:rPr>
              <a:t>：</a:t>
            </a:r>
            <a:r>
              <a:rPr b="0" i="0" lang="en" sz="1800" u="none" cap="none" strike="noStrike">
                <a:solidFill>
                  <a:schemeClr val="dk1"/>
                </a:solidFill>
                <a:latin typeface="Arial"/>
                <a:ea typeface="Arial"/>
                <a:cs typeface="Arial"/>
                <a:sym typeface="Arial"/>
              </a:rPr>
              <a:t>Alpha</a:t>
            </a:r>
            <a:r>
              <a:rPr b="0" i="0" lang="en" sz="1800" u="none" cap="none" strike="noStrike">
                <a:solidFill>
                  <a:schemeClr val="dk1"/>
                </a:solidFill>
                <a:latin typeface="Arimo"/>
                <a:ea typeface="Arimo"/>
                <a:cs typeface="Arimo"/>
                <a:sym typeface="Arimo"/>
              </a:rPr>
              <a:t>越大表示對</a:t>
            </a:r>
            <a:endParaRPr b="0" i="0" sz="1800" u="none" cap="none" strike="noStrike">
              <a:solidFill>
                <a:schemeClr val="dk1"/>
              </a:solidFill>
              <a:latin typeface="Arimo"/>
              <a:ea typeface="Arimo"/>
              <a:cs typeface="Arimo"/>
              <a:sym typeface="Arimo"/>
            </a:endParaRPr>
          </a:p>
        </p:txBody>
      </p:sp>
      <p:sp>
        <p:nvSpPr>
          <p:cNvPr id="883" name="Google Shape;883;p107"/>
          <p:cNvSpPr txBox="1"/>
          <p:nvPr/>
        </p:nvSpPr>
        <p:spPr>
          <a:xfrm>
            <a:off x="5932642" y="4062431"/>
            <a:ext cx="2933700" cy="852300"/>
          </a:xfrm>
          <a:prstGeom prst="rect">
            <a:avLst/>
          </a:prstGeom>
          <a:noFill/>
          <a:ln>
            <a:noFill/>
          </a:ln>
        </p:spPr>
        <p:txBody>
          <a:bodyPr anchorCtr="0" anchor="t" bIns="0" lIns="0" spcFirstLastPara="1" rIns="0" wrap="square" tIns="10775">
            <a:noAutofit/>
          </a:bodyPr>
          <a:lstStyle/>
          <a:p>
            <a:pPr indent="0" lvl="0" marL="12700" marR="5080" rtl="0" algn="just">
              <a:lnSpc>
                <a:spcPct val="100699"/>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weight</a:t>
            </a:r>
            <a:r>
              <a:rPr b="0" i="0" lang="en" sz="1800" u="none" cap="none" strike="noStrike">
                <a:solidFill>
                  <a:schemeClr val="dk1"/>
                </a:solidFill>
                <a:latin typeface="Arimo"/>
                <a:ea typeface="Arimo"/>
                <a:cs typeface="Arimo"/>
                <a:sym typeface="Arimo"/>
              </a:rPr>
              <a:t>限制越嚴格，通常以指數為調整間隔</a:t>
            </a:r>
            <a:r>
              <a:rPr b="0" i="0" lang="en" sz="1800" u="none" cap="none" strike="noStrike">
                <a:solidFill>
                  <a:schemeClr val="dk1"/>
                </a:solidFill>
                <a:latin typeface="Arial"/>
                <a:ea typeface="Arial"/>
                <a:cs typeface="Arial"/>
                <a:sym typeface="Arial"/>
              </a:rPr>
              <a:t>ex:0.01, 0.1,  1, 10, 100...</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4"/>
          <p:cNvSpPr txBox="1"/>
          <p:nvPr>
            <p:ph type="title"/>
          </p:nvPr>
        </p:nvSpPr>
        <p:spPr>
          <a:xfrm>
            <a:off x="813750" y="2040125"/>
            <a:ext cx="7235700" cy="71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a:p>
            <a:pPr indent="0" lvl="0" marL="0" marR="0" rtl="0" algn="l">
              <a:lnSpc>
                <a:spcPct val="100000"/>
              </a:lnSpc>
              <a:spcBef>
                <a:spcPts val="0"/>
              </a:spcBef>
              <a:spcAft>
                <a:spcPts val="0"/>
              </a:spcAft>
              <a:buClr>
                <a:srgbClr val="56BADC"/>
              </a:buClr>
              <a:buSzPts val="4800"/>
              <a:buFont typeface="Arial"/>
              <a:buNone/>
            </a:pPr>
            <a:r>
              <a:t/>
            </a:r>
            <a:endParaRPr b="1" i="0" sz="3600" u="none" cap="none" strike="noStrike">
              <a:solidFill>
                <a:srgbClr val="56BADC"/>
              </a:solidFill>
              <a:latin typeface="Arial"/>
              <a:ea typeface="Arial"/>
              <a:cs typeface="Arial"/>
              <a:sym typeface="Arial"/>
            </a:endParaRPr>
          </a:p>
        </p:txBody>
      </p:sp>
      <p:sp>
        <p:nvSpPr>
          <p:cNvPr id="261" name="Google Shape;261;p54"/>
          <p:cNvSpPr txBox="1"/>
          <p:nvPr/>
        </p:nvSpPr>
        <p:spPr>
          <a:xfrm>
            <a:off x="824475" y="2192525"/>
            <a:ext cx="7235700" cy="82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56BADC"/>
                </a:solidFill>
                <a:latin typeface="Arial"/>
                <a:ea typeface="Arial"/>
                <a:cs typeface="Arial"/>
                <a:sym typeface="Arial"/>
              </a:rPr>
              <a:t>如何寫出你的第一個機器學習模型</a:t>
            </a:r>
            <a:endParaRPr b="1" i="0" sz="3600" u="none" cap="none" strike="noStrike">
              <a:solidFill>
                <a:srgbClr val="56BADC"/>
              </a:solidFill>
              <a:latin typeface="Arial"/>
              <a:ea typeface="Arial"/>
              <a:cs typeface="Arial"/>
              <a:sym typeface="Arial"/>
            </a:endParaRPr>
          </a:p>
        </p:txBody>
      </p:sp>
      <p:sp>
        <p:nvSpPr>
          <p:cNvPr id="262" name="Google Shape;262;p54"/>
          <p:cNvSpPr txBox="1"/>
          <p:nvPr/>
        </p:nvSpPr>
        <p:spPr>
          <a:xfrm>
            <a:off x="1031700" y="2945225"/>
            <a:ext cx="6785400" cy="65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999999"/>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08"/>
          <p:cNvSpPr txBox="1"/>
          <p:nvPr>
            <p:ph type="title"/>
          </p:nvPr>
        </p:nvSpPr>
        <p:spPr>
          <a:xfrm>
            <a:off x="73025" y="157487"/>
            <a:ext cx="7045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Boston House Price--- </a:t>
            </a:r>
            <a:r>
              <a:rPr lang="en"/>
              <a:t>6</a:t>
            </a:r>
            <a:r>
              <a:rPr b="0" i="0" lang="en" sz="3600" u="none" cap="none" strike="noStrike">
                <a:solidFill>
                  <a:schemeClr val="dk1"/>
                </a:solidFill>
                <a:latin typeface="Arial"/>
                <a:ea typeface="Arial"/>
                <a:cs typeface="Arial"/>
                <a:sym typeface="Arial"/>
              </a:rPr>
              <a:t>. Practice</a:t>
            </a:r>
            <a:endParaRPr/>
          </a:p>
        </p:txBody>
      </p:sp>
      <p:sp>
        <p:nvSpPr>
          <p:cNvPr id="889" name="Google Shape;889;p108"/>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0" name="Google Shape;890;p108"/>
          <p:cNvSpPr/>
          <p:nvPr/>
        </p:nvSpPr>
        <p:spPr>
          <a:xfrm>
            <a:off x="5099925" y="1825924"/>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1" name="Google Shape;891;p108"/>
          <p:cNvSpPr/>
          <p:nvPr/>
        </p:nvSpPr>
        <p:spPr>
          <a:xfrm>
            <a:off x="5233000" y="2888500"/>
            <a:ext cx="3893100" cy="694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p108"/>
          <p:cNvSpPr/>
          <p:nvPr/>
        </p:nvSpPr>
        <p:spPr>
          <a:xfrm>
            <a:off x="5805549" y="3552073"/>
            <a:ext cx="3259454" cy="1362710"/>
          </a:xfrm>
          <a:custGeom>
            <a:rect b="b" l="l" r="r" t="t"/>
            <a:pathLst>
              <a:path extrusionOk="0" h="1362710" w="3259454">
                <a:moveTo>
                  <a:pt x="1357999" y="254626"/>
                </a:moveTo>
                <a:lnTo>
                  <a:pt x="543199" y="254626"/>
                </a:lnTo>
                <a:lnTo>
                  <a:pt x="1591434" y="0"/>
                </a:lnTo>
                <a:lnTo>
                  <a:pt x="1357999" y="254626"/>
                </a:lnTo>
                <a:close/>
              </a:path>
              <a:path extrusionOk="0" h="1362710" w="3259454">
                <a:moveTo>
                  <a:pt x="3205131" y="308694"/>
                </a:moveTo>
                <a:lnTo>
                  <a:pt x="54067" y="308694"/>
                </a:lnTo>
                <a:lnTo>
                  <a:pt x="91428" y="279829"/>
                </a:lnTo>
                <a:lnTo>
                  <a:pt x="135525" y="261220"/>
                </a:lnTo>
                <a:lnTo>
                  <a:pt x="184599" y="254626"/>
                </a:lnTo>
                <a:lnTo>
                  <a:pt x="3074599" y="254626"/>
                </a:lnTo>
                <a:lnTo>
                  <a:pt x="3110781" y="258206"/>
                </a:lnTo>
                <a:lnTo>
                  <a:pt x="3145243" y="268678"/>
                </a:lnTo>
                <a:lnTo>
                  <a:pt x="3177016" y="285641"/>
                </a:lnTo>
                <a:lnTo>
                  <a:pt x="3205131" y="308694"/>
                </a:lnTo>
                <a:close/>
              </a:path>
              <a:path extrusionOk="0" h="1362710" w="3259454">
                <a:moveTo>
                  <a:pt x="3074599" y="1362226"/>
                </a:moveTo>
                <a:lnTo>
                  <a:pt x="184599" y="1362226"/>
                </a:lnTo>
                <a:lnTo>
                  <a:pt x="135525" y="1355632"/>
                </a:lnTo>
                <a:lnTo>
                  <a:pt x="91428" y="1337022"/>
                </a:lnTo>
                <a:lnTo>
                  <a:pt x="54067" y="1308158"/>
                </a:lnTo>
                <a:lnTo>
                  <a:pt x="25203" y="1270797"/>
                </a:lnTo>
                <a:lnTo>
                  <a:pt x="6594" y="1226700"/>
                </a:lnTo>
                <a:lnTo>
                  <a:pt x="0" y="1177626"/>
                </a:lnTo>
                <a:lnTo>
                  <a:pt x="0" y="439226"/>
                </a:lnTo>
                <a:lnTo>
                  <a:pt x="6594" y="390152"/>
                </a:lnTo>
                <a:lnTo>
                  <a:pt x="25203" y="346054"/>
                </a:lnTo>
                <a:lnTo>
                  <a:pt x="54067" y="308694"/>
                </a:lnTo>
                <a:lnTo>
                  <a:pt x="3205131" y="308694"/>
                </a:lnTo>
                <a:lnTo>
                  <a:pt x="3228184" y="336809"/>
                </a:lnTo>
                <a:lnTo>
                  <a:pt x="3245148" y="368582"/>
                </a:lnTo>
                <a:lnTo>
                  <a:pt x="3255620" y="403044"/>
                </a:lnTo>
                <a:lnTo>
                  <a:pt x="3259199" y="439226"/>
                </a:lnTo>
                <a:lnTo>
                  <a:pt x="3259199" y="1177626"/>
                </a:lnTo>
                <a:lnTo>
                  <a:pt x="3252605" y="1226700"/>
                </a:lnTo>
                <a:lnTo>
                  <a:pt x="3233996" y="1270797"/>
                </a:lnTo>
                <a:lnTo>
                  <a:pt x="3205131" y="1308158"/>
                </a:lnTo>
                <a:lnTo>
                  <a:pt x="3167771" y="1337022"/>
                </a:lnTo>
                <a:lnTo>
                  <a:pt x="3123673" y="1355632"/>
                </a:lnTo>
                <a:lnTo>
                  <a:pt x="3074599" y="1362226"/>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p108"/>
          <p:cNvSpPr/>
          <p:nvPr/>
        </p:nvSpPr>
        <p:spPr>
          <a:xfrm>
            <a:off x="5805549" y="3552073"/>
            <a:ext cx="3259454" cy="1362710"/>
          </a:xfrm>
          <a:custGeom>
            <a:rect b="b" l="l" r="r" t="t"/>
            <a:pathLst>
              <a:path extrusionOk="0" h="1362710" w="3259454">
                <a:moveTo>
                  <a:pt x="0" y="439226"/>
                </a:moveTo>
                <a:lnTo>
                  <a:pt x="6594" y="390152"/>
                </a:lnTo>
                <a:lnTo>
                  <a:pt x="25203" y="346054"/>
                </a:lnTo>
                <a:lnTo>
                  <a:pt x="54067" y="308694"/>
                </a:lnTo>
                <a:lnTo>
                  <a:pt x="91428" y="279829"/>
                </a:lnTo>
                <a:lnTo>
                  <a:pt x="135525" y="261220"/>
                </a:lnTo>
                <a:lnTo>
                  <a:pt x="184599" y="254626"/>
                </a:lnTo>
                <a:lnTo>
                  <a:pt x="543199" y="254626"/>
                </a:lnTo>
                <a:lnTo>
                  <a:pt x="1591434" y="0"/>
                </a:lnTo>
                <a:lnTo>
                  <a:pt x="1357999" y="254626"/>
                </a:lnTo>
                <a:lnTo>
                  <a:pt x="3074599" y="254626"/>
                </a:lnTo>
                <a:lnTo>
                  <a:pt x="3110781" y="258206"/>
                </a:lnTo>
                <a:lnTo>
                  <a:pt x="3177016" y="285641"/>
                </a:lnTo>
                <a:lnTo>
                  <a:pt x="3228184" y="336809"/>
                </a:lnTo>
                <a:lnTo>
                  <a:pt x="3255620" y="403044"/>
                </a:lnTo>
                <a:lnTo>
                  <a:pt x="3259199" y="439226"/>
                </a:lnTo>
                <a:lnTo>
                  <a:pt x="3259199" y="716126"/>
                </a:lnTo>
                <a:lnTo>
                  <a:pt x="3259199" y="1177626"/>
                </a:lnTo>
                <a:lnTo>
                  <a:pt x="3252605" y="1226700"/>
                </a:lnTo>
                <a:lnTo>
                  <a:pt x="3233996" y="1270797"/>
                </a:lnTo>
                <a:lnTo>
                  <a:pt x="3205131" y="1308158"/>
                </a:lnTo>
                <a:lnTo>
                  <a:pt x="3167771" y="1337022"/>
                </a:lnTo>
                <a:lnTo>
                  <a:pt x="3123673" y="1355632"/>
                </a:lnTo>
                <a:lnTo>
                  <a:pt x="3074599" y="1362226"/>
                </a:lnTo>
                <a:lnTo>
                  <a:pt x="1357999" y="1362226"/>
                </a:lnTo>
                <a:lnTo>
                  <a:pt x="543199" y="1362226"/>
                </a:lnTo>
                <a:lnTo>
                  <a:pt x="184599" y="1362226"/>
                </a:lnTo>
                <a:lnTo>
                  <a:pt x="135525" y="1355632"/>
                </a:lnTo>
                <a:lnTo>
                  <a:pt x="91428" y="1337022"/>
                </a:lnTo>
                <a:lnTo>
                  <a:pt x="54067" y="1308158"/>
                </a:lnTo>
                <a:lnTo>
                  <a:pt x="25203" y="1270797"/>
                </a:lnTo>
                <a:lnTo>
                  <a:pt x="6594" y="1226700"/>
                </a:lnTo>
                <a:lnTo>
                  <a:pt x="0" y="1177626"/>
                </a:lnTo>
                <a:lnTo>
                  <a:pt x="0" y="716126"/>
                </a:lnTo>
                <a:lnTo>
                  <a:pt x="0" y="439226"/>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4" name="Google Shape;894;p108"/>
          <p:cNvSpPr/>
          <p:nvPr/>
        </p:nvSpPr>
        <p:spPr>
          <a:xfrm>
            <a:off x="5945342" y="3808050"/>
            <a:ext cx="914400" cy="274320"/>
          </a:xfrm>
          <a:custGeom>
            <a:rect b="b" l="l" r="r" t="t"/>
            <a:pathLst>
              <a:path extrusionOk="0" h="274320" w="914400">
                <a:moveTo>
                  <a:pt x="0" y="0"/>
                </a:moveTo>
                <a:lnTo>
                  <a:pt x="914400" y="0"/>
                </a:lnTo>
                <a:lnTo>
                  <a:pt x="914400" y="274319"/>
                </a:lnTo>
                <a:lnTo>
                  <a:pt x="0" y="274319"/>
                </a:lnTo>
                <a:lnTo>
                  <a:pt x="0"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5" name="Google Shape;895;p108"/>
          <p:cNvSpPr txBox="1"/>
          <p:nvPr/>
        </p:nvSpPr>
        <p:spPr>
          <a:xfrm>
            <a:off x="5932642" y="3786206"/>
            <a:ext cx="2781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mo"/>
                <a:ea typeface="Arimo"/>
                <a:cs typeface="Arimo"/>
                <a:sym typeface="Arimo"/>
              </a:rPr>
              <a:t>調參提示</a:t>
            </a:r>
            <a:r>
              <a:rPr b="0" i="0" lang="en" sz="1800" u="none" cap="none" strike="noStrike">
                <a:solidFill>
                  <a:schemeClr val="dk1"/>
                </a:solidFill>
                <a:latin typeface="Arimo"/>
                <a:ea typeface="Arimo"/>
                <a:cs typeface="Arimo"/>
                <a:sym typeface="Arimo"/>
              </a:rPr>
              <a:t>：</a:t>
            </a:r>
            <a:r>
              <a:rPr b="0" i="0" lang="en" sz="1800" u="none" cap="none" strike="noStrike">
                <a:solidFill>
                  <a:schemeClr val="dk1"/>
                </a:solidFill>
                <a:latin typeface="Arial"/>
                <a:ea typeface="Arial"/>
                <a:cs typeface="Arial"/>
                <a:sym typeface="Arial"/>
              </a:rPr>
              <a:t>Alpha</a:t>
            </a:r>
            <a:r>
              <a:rPr b="0" i="0" lang="en" sz="1800" u="none" cap="none" strike="noStrike">
                <a:solidFill>
                  <a:schemeClr val="dk1"/>
                </a:solidFill>
                <a:latin typeface="Arimo"/>
                <a:ea typeface="Arimo"/>
                <a:cs typeface="Arimo"/>
                <a:sym typeface="Arimo"/>
              </a:rPr>
              <a:t>越大表示對</a:t>
            </a:r>
            <a:endParaRPr b="0" i="0" sz="1800" u="none" cap="none" strike="noStrike">
              <a:solidFill>
                <a:schemeClr val="dk1"/>
              </a:solidFill>
              <a:latin typeface="Arimo"/>
              <a:ea typeface="Arimo"/>
              <a:cs typeface="Arimo"/>
              <a:sym typeface="Arimo"/>
            </a:endParaRPr>
          </a:p>
        </p:txBody>
      </p:sp>
      <p:sp>
        <p:nvSpPr>
          <p:cNvPr id="896" name="Google Shape;896;p108"/>
          <p:cNvSpPr txBox="1"/>
          <p:nvPr/>
        </p:nvSpPr>
        <p:spPr>
          <a:xfrm>
            <a:off x="5932642" y="4062431"/>
            <a:ext cx="2933700" cy="852300"/>
          </a:xfrm>
          <a:prstGeom prst="rect">
            <a:avLst/>
          </a:prstGeom>
          <a:noFill/>
          <a:ln>
            <a:noFill/>
          </a:ln>
        </p:spPr>
        <p:txBody>
          <a:bodyPr anchorCtr="0" anchor="t" bIns="0" lIns="0" spcFirstLastPara="1" rIns="0" wrap="square" tIns="10775">
            <a:noAutofit/>
          </a:bodyPr>
          <a:lstStyle/>
          <a:p>
            <a:pPr indent="0" lvl="0" marL="12700" marR="5080" rtl="0" algn="just">
              <a:lnSpc>
                <a:spcPct val="100699"/>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  weight</a:t>
            </a:r>
            <a:r>
              <a:rPr b="0" i="0" lang="en" sz="1800" u="none" cap="none" strike="noStrike">
                <a:solidFill>
                  <a:schemeClr val="dk1"/>
                </a:solidFill>
                <a:latin typeface="Arimo"/>
                <a:ea typeface="Arimo"/>
                <a:cs typeface="Arimo"/>
                <a:sym typeface="Arimo"/>
              </a:rPr>
              <a:t>限制越嚴格，通常以指數為調整間隔</a:t>
            </a:r>
            <a:r>
              <a:rPr b="0" i="0" lang="en" sz="1800" u="none" cap="none" strike="noStrike">
                <a:solidFill>
                  <a:schemeClr val="dk1"/>
                </a:solidFill>
                <a:latin typeface="Arial"/>
                <a:ea typeface="Arial"/>
                <a:cs typeface="Arial"/>
                <a:sym typeface="Arial"/>
              </a:rPr>
              <a:t>ex:0.01, 0.1,  1, 10, 100...</a:t>
            </a:r>
            <a:endParaRPr b="0" i="0" sz="1800" u="none" cap="none" strike="noStrike">
              <a:solidFill>
                <a:schemeClr val="dk1"/>
              </a:solidFill>
              <a:latin typeface="Arial"/>
              <a:ea typeface="Arial"/>
              <a:cs typeface="Arial"/>
              <a:sym typeface="Arial"/>
            </a:endParaRPr>
          </a:p>
          <a:p>
            <a:pPr indent="0" lvl="0" marL="12700" marR="5080" rtl="0" algn="just">
              <a:lnSpc>
                <a:spcPct val="100699"/>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7" name="Google Shape;897;p108"/>
          <p:cNvSpPr txBox="1"/>
          <p:nvPr/>
        </p:nvSpPr>
        <p:spPr>
          <a:xfrm>
            <a:off x="390525" y="2905125"/>
            <a:ext cx="3392100" cy="2742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from sklearn.linear_model import</a:t>
            </a:r>
            <a:endParaRPr b="0" i="0" sz="1800" u="none" cap="none" strike="noStrike">
              <a:solidFill>
                <a:schemeClr val="dk1"/>
              </a:solidFill>
              <a:latin typeface="Arial"/>
              <a:ea typeface="Arial"/>
              <a:cs typeface="Arial"/>
              <a:sym typeface="Arial"/>
            </a:endParaRPr>
          </a:p>
        </p:txBody>
      </p:sp>
      <p:sp>
        <p:nvSpPr>
          <p:cNvPr id="898" name="Google Shape;898;p108"/>
          <p:cNvSpPr txBox="1"/>
          <p:nvPr/>
        </p:nvSpPr>
        <p:spPr>
          <a:xfrm>
            <a:off x="3782690" y="2905125"/>
            <a:ext cx="13347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Lasso, Ridge</a:t>
            </a:r>
            <a:endParaRPr b="0" i="0" sz="1800" u="none" cap="none" strike="noStrike">
              <a:solidFill>
                <a:schemeClr val="dk1"/>
              </a:solidFill>
              <a:latin typeface="Arial"/>
              <a:ea typeface="Arial"/>
              <a:cs typeface="Arial"/>
              <a:sym typeface="Arial"/>
            </a:endParaRPr>
          </a:p>
        </p:txBody>
      </p:sp>
      <p:sp>
        <p:nvSpPr>
          <p:cNvPr id="899" name="Google Shape;899;p108"/>
          <p:cNvSpPr txBox="1"/>
          <p:nvPr/>
        </p:nvSpPr>
        <p:spPr>
          <a:xfrm>
            <a:off x="390525" y="3219450"/>
            <a:ext cx="883200" cy="2742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model =</a:t>
            </a:r>
            <a:endParaRPr b="0" i="0" sz="1800" u="none" cap="none" strike="noStrike">
              <a:solidFill>
                <a:schemeClr val="dk1"/>
              </a:solidFill>
              <a:latin typeface="Arial"/>
              <a:ea typeface="Arial"/>
              <a:cs typeface="Arial"/>
              <a:sym typeface="Arial"/>
            </a:endParaRPr>
          </a:p>
        </p:txBody>
      </p:sp>
      <p:sp>
        <p:nvSpPr>
          <p:cNvPr id="900" name="Google Shape;900;p108"/>
          <p:cNvSpPr txBox="1"/>
          <p:nvPr/>
        </p:nvSpPr>
        <p:spPr>
          <a:xfrm>
            <a:off x="1273671" y="3219450"/>
            <a:ext cx="1912500" cy="2742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Ridge(alpha=</a:t>
            </a:r>
            <a:r>
              <a:rPr b="0" i="0" lang="en" sz="1800" u="none" cap="none" strike="noStrike">
                <a:solidFill>
                  <a:schemeClr val="dk1"/>
                </a:solidFill>
                <a:latin typeface="Arimo"/>
                <a:ea typeface="Arimo"/>
                <a:cs typeface="Arimo"/>
                <a:sym typeface="Arimo"/>
              </a:rPr>
              <a:t>?</a:t>
            </a:r>
            <a:r>
              <a:rPr b="0" i="0" lang="en" sz="1800" u="none" cap="none" strike="noStrike">
                <a:solidFill>
                  <a:schemeClr val="dk1"/>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p:txBody>
      </p:sp>
      <p:sp>
        <p:nvSpPr>
          <p:cNvPr id="901" name="Google Shape;901;p108"/>
          <p:cNvSpPr txBox="1"/>
          <p:nvPr/>
        </p:nvSpPr>
        <p:spPr>
          <a:xfrm>
            <a:off x="390525" y="3533775"/>
            <a:ext cx="2490600" cy="2742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model.fit(X_train,y_train)</a:t>
            </a:r>
            <a:endParaRPr b="0" i="0" sz="1800" u="none" cap="none" strike="noStrike">
              <a:solidFill>
                <a:schemeClr val="dk1"/>
              </a:solidFill>
              <a:latin typeface="Arial"/>
              <a:ea typeface="Arial"/>
              <a:cs typeface="Arial"/>
              <a:sym typeface="Arial"/>
            </a:endParaRPr>
          </a:p>
        </p:txBody>
      </p:sp>
      <p:sp>
        <p:nvSpPr>
          <p:cNvPr id="902" name="Google Shape;902;p108"/>
          <p:cNvSpPr/>
          <p:nvPr/>
        </p:nvSpPr>
        <p:spPr>
          <a:xfrm>
            <a:off x="390525" y="3848100"/>
            <a:ext cx="3780790" cy="274320"/>
          </a:xfrm>
          <a:custGeom>
            <a:rect b="b" l="l" r="r" t="t"/>
            <a:pathLst>
              <a:path extrusionOk="0" h="274320" w="3780790">
                <a:moveTo>
                  <a:pt x="0" y="0"/>
                </a:moveTo>
                <a:lnTo>
                  <a:pt x="3780160" y="0"/>
                </a:lnTo>
                <a:lnTo>
                  <a:pt x="3780160" y="274320"/>
                </a:lnTo>
                <a:lnTo>
                  <a:pt x="0" y="274320"/>
                </a:lnTo>
                <a:lnTo>
                  <a:pt x="0"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3" name="Google Shape;903;p108"/>
          <p:cNvSpPr txBox="1"/>
          <p:nvPr/>
        </p:nvSpPr>
        <p:spPr>
          <a:xfrm>
            <a:off x="377825" y="3826255"/>
            <a:ext cx="3804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y_train_pred = model.predict(X_train)</a:t>
            </a:r>
            <a:endParaRPr b="0" i="0" sz="1800" u="none" cap="none" strike="noStrike">
              <a:solidFill>
                <a:schemeClr val="dk1"/>
              </a:solidFill>
              <a:latin typeface="Arial"/>
              <a:ea typeface="Arial"/>
              <a:cs typeface="Arial"/>
              <a:sym typeface="Arial"/>
            </a:endParaRPr>
          </a:p>
        </p:txBody>
      </p:sp>
      <p:sp>
        <p:nvSpPr>
          <p:cNvPr id="904" name="Google Shape;904;p108"/>
          <p:cNvSpPr/>
          <p:nvPr/>
        </p:nvSpPr>
        <p:spPr>
          <a:xfrm>
            <a:off x="390525" y="4162425"/>
            <a:ext cx="3627754" cy="274320"/>
          </a:xfrm>
          <a:custGeom>
            <a:rect b="b" l="l" r="r" t="t"/>
            <a:pathLst>
              <a:path extrusionOk="0" h="274320" w="3627754">
                <a:moveTo>
                  <a:pt x="0" y="0"/>
                </a:moveTo>
                <a:lnTo>
                  <a:pt x="3627685" y="0"/>
                </a:lnTo>
                <a:lnTo>
                  <a:pt x="3627685" y="274319"/>
                </a:lnTo>
                <a:lnTo>
                  <a:pt x="0" y="274319"/>
                </a:lnTo>
                <a:lnTo>
                  <a:pt x="0" y="0"/>
                </a:lnTo>
                <a:close/>
              </a:path>
            </a:pathLst>
          </a:custGeom>
          <a:solidFill>
            <a:srgbClr val="D9D9D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5" name="Google Shape;905;p108"/>
          <p:cNvSpPr txBox="1"/>
          <p:nvPr/>
        </p:nvSpPr>
        <p:spPr>
          <a:xfrm>
            <a:off x="377825" y="4140580"/>
            <a:ext cx="36525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y_test_pred = model.predict(X_test)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09" name="Shape 909"/>
        <p:cNvGrpSpPr/>
        <p:nvPr/>
      </p:nvGrpSpPr>
      <p:grpSpPr>
        <a:xfrm>
          <a:off x="0" y="0"/>
          <a:ext cx="0" cy="0"/>
          <a:chOff x="0" y="0"/>
          <a:chExt cx="0" cy="0"/>
        </a:xfrm>
      </p:grpSpPr>
      <p:sp>
        <p:nvSpPr>
          <p:cNvPr id="910" name="Google Shape;910;p109"/>
          <p:cNvSpPr/>
          <p:nvPr/>
        </p:nvSpPr>
        <p:spPr>
          <a:xfrm>
            <a:off x="0" y="4749975"/>
            <a:ext cx="2982300" cy="393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1" name="Google Shape;911;p109"/>
          <p:cNvSpPr/>
          <p:nvPr/>
        </p:nvSpPr>
        <p:spPr>
          <a:xfrm>
            <a:off x="485849" y="2205206"/>
            <a:ext cx="8172450" cy="0"/>
          </a:xfrm>
          <a:custGeom>
            <a:rect b="b" l="l" r="r" t="t"/>
            <a:pathLst>
              <a:path extrusionOk="0" h="120000" w="8172450">
                <a:moveTo>
                  <a:pt x="0" y="0"/>
                </a:moveTo>
                <a:lnTo>
                  <a:pt x="8172299" y="0"/>
                </a:lnTo>
              </a:path>
            </a:pathLst>
          </a:custGeom>
          <a:noFill/>
          <a:ln cap="flat" cmpd="sng" w="38075">
            <a:solidFill>
              <a:srgbClr val="A61B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p109"/>
          <p:cNvSpPr txBox="1"/>
          <p:nvPr/>
        </p:nvSpPr>
        <p:spPr>
          <a:xfrm>
            <a:off x="1605149" y="2392782"/>
            <a:ext cx="2539500" cy="880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800"/>
              <a:buFont typeface="Arial"/>
              <a:buNone/>
            </a:pPr>
            <a:r>
              <a:rPr b="0" i="0" lang="en" sz="2800" u="none" cap="none" strike="noStrike">
                <a:solidFill>
                  <a:srgbClr val="595959"/>
                </a:solidFill>
                <a:latin typeface="Times New Roman"/>
                <a:ea typeface="Times New Roman"/>
                <a:cs typeface="Times New Roman"/>
                <a:sym typeface="Times New Roman"/>
              </a:rPr>
              <a:t>Iris Classification</a:t>
            </a:r>
            <a:endParaRPr b="0" i="0" sz="28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15"/>
              </a:spcBef>
              <a:spcAft>
                <a:spcPts val="0"/>
              </a:spcAft>
              <a:buClr>
                <a:srgbClr val="000000"/>
              </a:buClr>
              <a:buSzPts val="2800"/>
              <a:buFont typeface="Arial"/>
              <a:buNone/>
            </a:pPr>
            <a:r>
              <a:rPr b="0" i="0" lang="en" sz="2800" u="none" cap="none" strike="noStrike">
                <a:solidFill>
                  <a:srgbClr val="595959"/>
                </a:solidFill>
                <a:latin typeface="Arimo"/>
                <a:ea typeface="Arimo"/>
                <a:cs typeface="Arimo"/>
                <a:sym typeface="Arimo"/>
              </a:rPr>
              <a:t>分類問題</a:t>
            </a:r>
            <a:endParaRPr b="0" i="0" sz="2800" u="none" cap="none" strike="noStrike">
              <a:solidFill>
                <a:schemeClr val="dk1"/>
              </a:solidFill>
              <a:latin typeface="Arimo"/>
              <a:ea typeface="Arimo"/>
              <a:cs typeface="Arimo"/>
              <a:sym typeface="Arimo"/>
            </a:endParaRPr>
          </a:p>
        </p:txBody>
      </p:sp>
      <p:sp>
        <p:nvSpPr>
          <p:cNvPr id="913" name="Google Shape;913;p109"/>
          <p:cNvSpPr txBox="1"/>
          <p:nvPr/>
        </p:nvSpPr>
        <p:spPr>
          <a:xfrm>
            <a:off x="3797374" y="1405157"/>
            <a:ext cx="1549500" cy="6351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4000"/>
              <a:buFont typeface="Arial"/>
              <a:buNone/>
            </a:pPr>
            <a:r>
              <a:rPr b="0" i="0" lang="en" sz="4000" u="none" cap="none" strike="noStrike">
                <a:solidFill>
                  <a:schemeClr val="dk1"/>
                </a:solidFill>
                <a:latin typeface="Arimo"/>
                <a:ea typeface="Arimo"/>
                <a:cs typeface="Arimo"/>
                <a:sym typeface="Arimo"/>
              </a:rPr>
              <a:t>案例二</a:t>
            </a:r>
            <a:endParaRPr b="0" i="0" sz="4000" u="none" cap="none" strike="noStrike">
              <a:solidFill>
                <a:schemeClr val="dk1"/>
              </a:solidFill>
              <a:latin typeface="Arimo"/>
              <a:ea typeface="Arimo"/>
              <a:cs typeface="Arimo"/>
              <a:sym typeface="Arimo"/>
            </a:endParaRPr>
          </a:p>
        </p:txBody>
      </p:sp>
      <p:sp>
        <p:nvSpPr>
          <p:cNvPr id="914" name="Google Shape;914;p109"/>
          <p:cNvSpPr/>
          <p:nvPr/>
        </p:nvSpPr>
        <p:spPr>
          <a:xfrm>
            <a:off x="5754225" y="3049798"/>
            <a:ext cx="3078000" cy="204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110"/>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1400"/>
              <a:buNone/>
            </a:pPr>
            <a:r>
              <a:rPr lang="en"/>
              <a:t>Logistic Regression</a:t>
            </a:r>
            <a:endParaRPr/>
          </a:p>
        </p:txBody>
      </p:sp>
      <p:sp>
        <p:nvSpPr>
          <p:cNvPr id="920" name="Google Shape;920;p110"/>
          <p:cNvSpPr txBox="1"/>
          <p:nvPr/>
        </p:nvSpPr>
        <p:spPr>
          <a:xfrm>
            <a:off x="384726" y="973666"/>
            <a:ext cx="3696208" cy="224676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分類問題，例如iris classification 需分兩類’0’, ‘1’</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linear regression 的輸出為無限制的連續值，我們希望能夠將其轉為介於[0, 1]之間的機率</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自訂threshold, 例如0.5, 若output &gt; 0.5 分類為’1’, 否則為’0’</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使用sigmoid(x) 將output 轉為[0, 1]之間的值</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sng" cap="none" strike="noStrike">
                <a:solidFill>
                  <a:srgbClr val="000000"/>
                </a:solidFill>
                <a:latin typeface="Arial"/>
                <a:ea typeface="Arial"/>
                <a:cs typeface="Arial"/>
                <a:sym typeface="Arial"/>
                <a:hlinkClick r:id="rId3"/>
              </a:rPr>
              <a:t>參考連結</a:t>
            </a:r>
            <a:endParaRPr b="0" i="0" sz="1400" u="none" cap="none" strike="noStrike">
              <a:solidFill>
                <a:srgbClr val="000000"/>
              </a:solidFill>
              <a:latin typeface="Arial"/>
              <a:ea typeface="Arial"/>
              <a:cs typeface="Arial"/>
              <a:sym typeface="Arial"/>
            </a:endParaRPr>
          </a:p>
        </p:txBody>
      </p:sp>
      <p:pic>
        <p:nvPicPr>
          <p:cNvPr id="921" name="Google Shape;921;p110"/>
          <p:cNvPicPr preferRelativeResize="0"/>
          <p:nvPr/>
        </p:nvPicPr>
        <p:blipFill rotWithShape="1">
          <a:blip r:embed="rId4">
            <a:alphaModFix/>
          </a:blip>
          <a:srcRect b="0" l="0" r="0" t="0"/>
          <a:stretch/>
        </p:blipFill>
        <p:spPr>
          <a:xfrm>
            <a:off x="3796791" y="2392680"/>
            <a:ext cx="5376333" cy="275082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11"/>
          <p:cNvSpPr txBox="1"/>
          <p:nvPr>
            <p:ph type="title"/>
          </p:nvPr>
        </p:nvSpPr>
        <p:spPr>
          <a:xfrm>
            <a:off x="384725" y="157487"/>
            <a:ext cx="40080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Geometric Meaning</a:t>
            </a:r>
            <a:endParaRPr/>
          </a:p>
        </p:txBody>
      </p:sp>
      <p:sp>
        <p:nvSpPr>
          <p:cNvPr id="927" name="Google Shape;927;p111"/>
          <p:cNvSpPr/>
          <p:nvPr/>
        </p:nvSpPr>
        <p:spPr>
          <a:xfrm>
            <a:off x="4777484" y="2165213"/>
            <a:ext cx="4071600" cy="2454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8" name="Google Shape;928;p111"/>
          <p:cNvSpPr txBox="1"/>
          <p:nvPr/>
        </p:nvSpPr>
        <p:spPr>
          <a:xfrm>
            <a:off x="11024224" y="5975883"/>
            <a:ext cx="8046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rgbClr val="0000FF"/>
                </a:solidFill>
                <a:latin typeface="Arimo"/>
                <a:ea typeface="Arimo"/>
                <a:cs typeface="Arimo"/>
                <a:sym typeface="Arimo"/>
              </a:rPr>
              <a:t>分類</a:t>
            </a:r>
            <a:r>
              <a:rPr b="0" i="0" lang="en" sz="2400" u="none" cap="none" strike="noStrike">
                <a:solidFill>
                  <a:srgbClr val="0000FF"/>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929" name="Google Shape;929;p111"/>
          <p:cNvSpPr txBox="1"/>
          <p:nvPr/>
        </p:nvSpPr>
        <p:spPr>
          <a:xfrm>
            <a:off x="9652624" y="7652283"/>
            <a:ext cx="8046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rgbClr val="FF0000"/>
                </a:solidFill>
                <a:latin typeface="Arimo"/>
                <a:ea typeface="Arimo"/>
                <a:cs typeface="Arimo"/>
                <a:sym typeface="Arimo"/>
              </a:rPr>
              <a:t>分類</a:t>
            </a:r>
            <a:r>
              <a:rPr b="0" i="0" lang="en" sz="2400" u="none" cap="none" strike="noStrike">
                <a:solidFill>
                  <a:srgbClr val="FF0000"/>
                </a:solidFill>
                <a:latin typeface="Arial"/>
                <a:ea typeface="Arial"/>
                <a:cs typeface="Arial"/>
                <a:sym typeface="Arial"/>
              </a:rPr>
              <a:t>0</a:t>
            </a:r>
            <a:endParaRPr b="0" i="0" sz="2400" u="none" cap="none" strike="noStrike">
              <a:solidFill>
                <a:schemeClr val="dk1"/>
              </a:solidFill>
              <a:latin typeface="Arial"/>
              <a:ea typeface="Arial"/>
              <a:cs typeface="Arial"/>
              <a:sym typeface="Arial"/>
            </a:endParaRPr>
          </a:p>
        </p:txBody>
      </p:sp>
      <p:sp>
        <p:nvSpPr>
          <p:cNvPr id="930" name="Google Shape;930;p111"/>
          <p:cNvSpPr/>
          <p:nvPr/>
        </p:nvSpPr>
        <p:spPr>
          <a:xfrm>
            <a:off x="2046742" y="2572646"/>
            <a:ext cx="106045" cy="102869"/>
          </a:xfrm>
          <a:custGeom>
            <a:rect b="b" l="l" r="r" t="t"/>
            <a:pathLst>
              <a:path extrusionOk="0" h="102869"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6" y="22893"/>
                </a:lnTo>
                <a:lnTo>
                  <a:pt x="105716" y="51423"/>
                </a:lnTo>
                <a:lnTo>
                  <a:pt x="101563" y="71440"/>
                </a:lnTo>
                <a:lnTo>
                  <a:pt x="90235" y="8778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1" name="Google Shape;931;p111"/>
          <p:cNvSpPr/>
          <p:nvPr/>
        </p:nvSpPr>
        <p:spPr>
          <a:xfrm>
            <a:off x="2046742" y="2572646"/>
            <a:ext cx="106045" cy="102869"/>
          </a:xfrm>
          <a:custGeom>
            <a:rect b="b" l="l" r="r" t="t"/>
            <a:pathLst>
              <a:path extrusionOk="0" h="102869" w="106045">
                <a:moveTo>
                  <a:pt x="0" y="51423"/>
                </a:moveTo>
                <a:lnTo>
                  <a:pt x="4153" y="31407"/>
                </a:lnTo>
                <a:lnTo>
                  <a:pt x="15481" y="15061"/>
                </a:lnTo>
                <a:lnTo>
                  <a:pt x="32283" y="4041"/>
                </a:lnTo>
                <a:lnTo>
                  <a:pt x="52858" y="0"/>
                </a:lnTo>
                <a:lnTo>
                  <a:pt x="90234" y="15061"/>
                </a:lnTo>
                <a:lnTo>
                  <a:pt x="105716"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2" name="Google Shape;932;p111"/>
          <p:cNvSpPr/>
          <p:nvPr/>
        </p:nvSpPr>
        <p:spPr>
          <a:xfrm>
            <a:off x="2751180" y="2991666"/>
            <a:ext cx="106045" cy="102869"/>
          </a:xfrm>
          <a:custGeom>
            <a:rect b="b" l="l" r="r" t="t"/>
            <a:pathLst>
              <a:path extrusionOk="0" h="102869" w="106045">
                <a:moveTo>
                  <a:pt x="73432" y="98806"/>
                </a:moveTo>
                <a:lnTo>
                  <a:pt x="32282" y="98806"/>
                </a:lnTo>
                <a:lnTo>
                  <a:pt x="15481" y="87786"/>
                </a:lnTo>
                <a:lnTo>
                  <a:pt x="4153" y="71440"/>
                </a:lnTo>
                <a:lnTo>
                  <a:pt x="0" y="51423"/>
                </a:lnTo>
                <a:lnTo>
                  <a:pt x="4153" y="31407"/>
                </a:lnTo>
                <a:lnTo>
                  <a:pt x="15481" y="15061"/>
                </a:lnTo>
                <a:lnTo>
                  <a:pt x="32282" y="4041"/>
                </a:lnTo>
                <a:lnTo>
                  <a:pt x="52857" y="0"/>
                </a:lnTo>
                <a:lnTo>
                  <a:pt x="63218" y="997"/>
                </a:lnTo>
                <a:lnTo>
                  <a:pt x="96835" y="22893"/>
                </a:lnTo>
                <a:lnTo>
                  <a:pt x="105715" y="51423"/>
                </a:lnTo>
                <a:lnTo>
                  <a:pt x="101562" y="71440"/>
                </a:lnTo>
                <a:lnTo>
                  <a:pt x="90234" y="87786"/>
                </a:lnTo>
                <a:lnTo>
                  <a:pt x="73432" y="98806"/>
                </a:lnTo>
                <a:close/>
              </a:path>
              <a:path extrusionOk="0" h="102869" w="106045">
                <a:moveTo>
                  <a:pt x="32282" y="98806"/>
                </a:moveTo>
                <a:close/>
              </a:path>
              <a:path extrusionOk="0" h="102869" w="106045">
                <a:moveTo>
                  <a:pt x="52857" y="102847"/>
                </a:moveTo>
                <a:lnTo>
                  <a:pt x="32282" y="98806"/>
                </a:lnTo>
                <a:lnTo>
                  <a:pt x="73432" y="98806"/>
                </a:lnTo>
                <a:lnTo>
                  <a:pt x="52857"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3" name="Google Shape;933;p111"/>
          <p:cNvSpPr/>
          <p:nvPr/>
        </p:nvSpPr>
        <p:spPr>
          <a:xfrm>
            <a:off x="2751180" y="2991666"/>
            <a:ext cx="106045" cy="102869"/>
          </a:xfrm>
          <a:custGeom>
            <a:rect b="b" l="l" r="r" t="t"/>
            <a:pathLst>
              <a:path extrusionOk="0" h="102869" w="106045">
                <a:moveTo>
                  <a:pt x="0" y="51423"/>
                </a:moveTo>
                <a:lnTo>
                  <a:pt x="4153" y="31407"/>
                </a:lnTo>
                <a:lnTo>
                  <a:pt x="15481" y="15061"/>
                </a:lnTo>
                <a:lnTo>
                  <a:pt x="32282" y="4041"/>
                </a:lnTo>
                <a:lnTo>
                  <a:pt x="52857" y="0"/>
                </a:lnTo>
                <a:lnTo>
                  <a:pt x="90233" y="15061"/>
                </a:lnTo>
                <a:lnTo>
                  <a:pt x="105715" y="51423"/>
                </a:lnTo>
                <a:lnTo>
                  <a:pt x="101562" y="71440"/>
                </a:lnTo>
                <a:lnTo>
                  <a:pt x="90234" y="87786"/>
                </a:lnTo>
                <a:lnTo>
                  <a:pt x="73432" y="98806"/>
                </a:lnTo>
                <a:lnTo>
                  <a:pt x="52857" y="102847"/>
                </a:lnTo>
                <a:lnTo>
                  <a:pt x="32282"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4" name="Google Shape;934;p111"/>
          <p:cNvSpPr/>
          <p:nvPr/>
        </p:nvSpPr>
        <p:spPr>
          <a:xfrm>
            <a:off x="2367057" y="2804801"/>
            <a:ext cx="106045" cy="102869"/>
          </a:xfrm>
          <a:custGeom>
            <a:rect b="b" l="l" r="r" t="t"/>
            <a:pathLst>
              <a:path extrusionOk="0" h="102869" w="106045">
                <a:moveTo>
                  <a:pt x="101562" y="71440"/>
                </a:moveTo>
                <a:lnTo>
                  <a:pt x="4153" y="71440"/>
                </a:lnTo>
                <a:lnTo>
                  <a:pt x="0" y="51423"/>
                </a:lnTo>
                <a:lnTo>
                  <a:pt x="4153" y="31407"/>
                </a:lnTo>
                <a:lnTo>
                  <a:pt x="15481" y="15061"/>
                </a:lnTo>
                <a:lnTo>
                  <a:pt x="32283" y="4041"/>
                </a:lnTo>
                <a:lnTo>
                  <a:pt x="52857" y="0"/>
                </a:lnTo>
                <a:lnTo>
                  <a:pt x="63218" y="997"/>
                </a:lnTo>
                <a:lnTo>
                  <a:pt x="96836" y="22893"/>
                </a:lnTo>
                <a:lnTo>
                  <a:pt x="105716" y="51423"/>
                </a:lnTo>
                <a:lnTo>
                  <a:pt x="101562" y="71440"/>
                </a:lnTo>
                <a:close/>
              </a:path>
              <a:path extrusionOk="0" h="102869" w="106045">
                <a:moveTo>
                  <a:pt x="73432" y="98806"/>
                </a:moveTo>
                <a:lnTo>
                  <a:pt x="32283" y="98806"/>
                </a:lnTo>
                <a:lnTo>
                  <a:pt x="15481" y="87786"/>
                </a:lnTo>
                <a:lnTo>
                  <a:pt x="4153" y="71440"/>
                </a:lnTo>
                <a:lnTo>
                  <a:pt x="101562" y="71440"/>
                </a:lnTo>
                <a:lnTo>
                  <a:pt x="90234" y="87786"/>
                </a:lnTo>
                <a:lnTo>
                  <a:pt x="73432" y="98806"/>
                </a:lnTo>
                <a:close/>
              </a:path>
              <a:path extrusionOk="0" h="102869" w="106045">
                <a:moveTo>
                  <a:pt x="52857" y="102847"/>
                </a:moveTo>
                <a:lnTo>
                  <a:pt x="32283" y="98806"/>
                </a:lnTo>
                <a:lnTo>
                  <a:pt x="73432" y="98806"/>
                </a:lnTo>
                <a:lnTo>
                  <a:pt x="52857"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5" name="Google Shape;935;p111"/>
          <p:cNvSpPr/>
          <p:nvPr/>
        </p:nvSpPr>
        <p:spPr>
          <a:xfrm>
            <a:off x="2367057" y="2804801"/>
            <a:ext cx="106045" cy="102869"/>
          </a:xfrm>
          <a:custGeom>
            <a:rect b="b" l="l" r="r" t="t"/>
            <a:pathLst>
              <a:path extrusionOk="0" h="102869" w="106045">
                <a:moveTo>
                  <a:pt x="0" y="51423"/>
                </a:moveTo>
                <a:lnTo>
                  <a:pt x="4153" y="31407"/>
                </a:lnTo>
                <a:lnTo>
                  <a:pt x="15481" y="15061"/>
                </a:lnTo>
                <a:lnTo>
                  <a:pt x="32283" y="4041"/>
                </a:lnTo>
                <a:lnTo>
                  <a:pt x="52857" y="0"/>
                </a:lnTo>
                <a:lnTo>
                  <a:pt x="90234" y="15061"/>
                </a:lnTo>
                <a:lnTo>
                  <a:pt x="105716" y="51423"/>
                </a:lnTo>
                <a:lnTo>
                  <a:pt x="101562" y="71440"/>
                </a:lnTo>
                <a:lnTo>
                  <a:pt x="90234" y="87786"/>
                </a:lnTo>
                <a:lnTo>
                  <a:pt x="73432" y="98806"/>
                </a:lnTo>
                <a:lnTo>
                  <a:pt x="52857"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p111"/>
          <p:cNvSpPr/>
          <p:nvPr/>
        </p:nvSpPr>
        <p:spPr>
          <a:xfrm>
            <a:off x="2261323" y="3246954"/>
            <a:ext cx="106045" cy="102870"/>
          </a:xfrm>
          <a:custGeom>
            <a:rect b="b" l="l" r="r" t="t"/>
            <a:pathLst>
              <a:path extrusionOk="0" h="102870" w="106045">
                <a:moveTo>
                  <a:pt x="73433" y="98806"/>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lnTo>
                  <a:pt x="90234" y="87786"/>
                </a:lnTo>
                <a:lnTo>
                  <a:pt x="73433" y="98806"/>
                </a:lnTo>
                <a:close/>
              </a:path>
              <a:path extrusionOk="0" h="102870" w="106045">
                <a:moveTo>
                  <a:pt x="52858" y="102847"/>
                </a:moveTo>
                <a:lnTo>
                  <a:pt x="32283" y="9880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7" name="Google Shape;937;p111"/>
          <p:cNvSpPr/>
          <p:nvPr/>
        </p:nvSpPr>
        <p:spPr>
          <a:xfrm>
            <a:off x="2261323" y="3246954"/>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p111"/>
          <p:cNvSpPr/>
          <p:nvPr/>
        </p:nvSpPr>
        <p:spPr>
          <a:xfrm>
            <a:off x="2684164" y="3690170"/>
            <a:ext cx="106045" cy="102870"/>
          </a:xfrm>
          <a:custGeom>
            <a:rect b="b" l="l" r="r" t="t"/>
            <a:pathLst>
              <a:path extrusionOk="0" h="102870" w="106045">
                <a:moveTo>
                  <a:pt x="90234" y="87786"/>
                </a:moveTo>
                <a:lnTo>
                  <a:pt x="15481" y="87786"/>
                </a:lnTo>
                <a:lnTo>
                  <a:pt x="4153" y="71440"/>
                </a:lnTo>
                <a:lnTo>
                  <a:pt x="0" y="51424"/>
                </a:lnTo>
                <a:lnTo>
                  <a:pt x="4153" y="31407"/>
                </a:lnTo>
                <a:lnTo>
                  <a:pt x="15481" y="15061"/>
                </a:lnTo>
                <a:lnTo>
                  <a:pt x="32283" y="4041"/>
                </a:lnTo>
                <a:lnTo>
                  <a:pt x="52857" y="0"/>
                </a:lnTo>
                <a:lnTo>
                  <a:pt x="63218" y="997"/>
                </a:lnTo>
                <a:lnTo>
                  <a:pt x="96835" y="22894"/>
                </a:lnTo>
                <a:lnTo>
                  <a:pt x="105716" y="51424"/>
                </a:lnTo>
                <a:lnTo>
                  <a:pt x="101562" y="71440"/>
                </a:lnTo>
                <a:lnTo>
                  <a:pt x="90234" y="87786"/>
                </a:lnTo>
                <a:close/>
              </a:path>
              <a:path extrusionOk="0" h="102870" w="106045">
                <a:moveTo>
                  <a:pt x="52857" y="102847"/>
                </a:moveTo>
                <a:lnTo>
                  <a:pt x="32283" y="98806"/>
                </a:lnTo>
                <a:lnTo>
                  <a:pt x="15481" y="87786"/>
                </a:lnTo>
                <a:lnTo>
                  <a:pt x="90234" y="87786"/>
                </a:lnTo>
                <a:lnTo>
                  <a:pt x="73432" y="98806"/>
                </a:lnTo>
                <a:lnTo>
                  <a:pt x="52857"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9" name="Google Shape;939;p111"/>
          <p:cNvSpPr/>
          <p:nvPr/>
        </p:nvSpPr>
        <p:spPr>
          <a:xfrm>
            <a:off x="2684164" y="3690170"/>
            <a:ext cx="106045" cy="102870"/>
          </a:xfrm>
          <a:custGeom>
            <a:rect b="b" l="l" r="r" t="t"/>
            <a:pathLst>
              <a:path extrusionOk="0" h="102870" w="106045">
                <a:moveTo>
                  <a:pt x="0" y="51424"/>
                </a:moveTo>
                <a:lnTo>
                  <a:pt x="4153" y="31407"/>
                </a:lnTo>
                <a:lnTo>
                  <a:pt x="15481" y="15061"/>
                </a:lnTo>
                <a:lnTo>
                  <a:pt x="32283" y="4041"/>
                </a:lnTo>
                <a:lnTo>
                  <a:pt x="52857" y="0"/>
                </a:lnTo>
                <a:lnTo>
                  <a:pt x="90234" y="15061"/>
                </a:lnTo>
                <a:lnTo>
                  <a:pt x="105716" y="51424"/>
                </a:lnTo>
                <a:lnTo>
                  <a:pt x="101562" y="71440"/>
                </a:lnTo>
                <a:lnTo>
                  <a:pt x="90234" y="87786"/>
                </a:lnTo>
                <a:lnTo>
                  <a:pt x="73432" y="98806"/>
                </a:lnTo>
                <a:lnTo>
                  <a:pt x="52857" y="102847"/>
                </a:lnTo>
                <a:lnTo>
                  <a:pt x="32283" y="98806"/>
                </a:lnTo>
                <a:lnTo>
                  <a:pt x="15481" y="87786"/>
                </a:lnTo>
                <a:lnTo>
                  <a:pt x="4153" y="71440"/>
                </a:lnTo>
                <a:lnTo>
                  <a:pt x="0" y="51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p111"/>
          <p:cNvSpPr/>
          <p:nvPr/>
        </p:nvSpPr>
        <p:spPr>
          <a:xfrm>
            <a:off x="3004487" y="2906582"/>
            <a:ext cx="106045" cy="102869"/>
          </a:xfrm>
          <a:custGeom>
            <a:rect b="b" l="l" r="r" t="t"/>
            <a:pathLst>
              <a:path extrusionOk="0" h="102869" w="106045">
                <a:moveTo>
                  <a:pt x="73433" y="98806"/>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6" y="22893"/>
                </a:lnTo>
                <a:lnTo>
                  <a:pt x="105717" y="51423"/>
                </a:lnTo>
                <a:lnTo>
                  <a:pt x="101563" y="71440"/>
                </a:lnTo>
                <a:lnTo>
                  <a:pt x="90235" y="87786"/>
                </a:lnTo>
                <a:lnTo>
                  <a:pt x="73433" y="98806"/>
                </a:lnTo>
                <a:close/>
              </a:path>
              <a:path extrusionOk="0" h="102869" w="106045">
                <a:moveTo>
                  <a:pt x="32283" y="98806"/>
                </a:moveTo>
                <a:close/>
              </a:path>
              <a:path extrusionOk="0" h="102869" w="106045">
                <a:moveTo>
                  <a:pt x="52858" y="102847"/>
                </a:moveTo>
                <a:lnTo>
                  <a:pt x="32283" y="9880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1" name="Google Shape;941;p111"/>
          <p:cNvSpPr/>
          <p:nvPr/>
        </p:nvSpPr>
        <p:spPr>
          <a:xfrm>
            <a:off x="3004487" y="2906582"/>
            <a:ext cx="106045" cy="102869"/>
          </a:xfrm>
          <a:custGeom>
            <a:rect b="b" l="l" r="r" t="t"/>
            <a:pathLst>
              <a:path extrusionOk="0" h="102869" w="106045">
                <a:moveTo>
                  <a:pt x="0" y="51423"/>
                </a:moveTo>
                <a:lnTo>
                  <a:pt x="4153" y="31407"/>
                </a:lnTo>
                <a:lnTo>
                  <a:pt x="15481" y="15061"/>
                </a:lnTo>
                <a:lnTo>
                  <a:pt x="32283" y="4041"/>
                </a:lnTo>
                <a:lnTo>
                  <a:pt x="52858" y="0"/>
                </a:lnTo>
                <a:lnTo>
                  <a:pt x="90235" y="15061"/>
                </a:lnTo>
                <a:lnTo>
                  <a:pt x="105717"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2" name="Google Shape;942;p111"/>
          <p:cNvSpPr/>
          <p:nvPr/>
        </p:nvSpPr>
        <p:spPr>
          <a:xfrm>
            <a:off x="1763804" y="4097872"/>
            <a:ext cx="106045" cy="102870"/>
          </a:xfrm>
          <a:custGeom>
            <a:rect b="b" l="l" r="r" t="t"/>
            <a:pathLst>
              <a:path extrusionOk="0" h="102870" w="106045">
                <a:moveTo>
                  <a:pt x="52858" y="102848"/>
                </a:moveTo>
                <a:lnTo>
                  <a:pt x="32283" y="98807"/>
                </a:lnTo>
                <a:lnTo>
                  <a:pt x="15481" y="87786"/>
                </a:lnTo>
                <a:lnTo>
                  <a:pt x="4153" y="71440"/>
                </a:lnTo>
                <a:lnTo>
                  <a:pt x="0" y="51423"/>
                </a:lnTo>
                <a:lnTo>
                  <a:pt x="4153" y="31407"/>
                </a:lnTo>
                <a:lnTo>
                  <a:pt x="15481" y="15061"/>
                </a:lnTo>
                <a:lnTo>
                  <a:pt x="32283" y="4041"/>
                </a:lnTo>
                <a:lnTo>
                  <a:pt x="52858" y="0"/>
                </a:lnTo>
                <a:lnTo>
                  <a:pt x="63218" y="997"/>
                </a:lnTo>
                <a:lnTo>
                  <a:pt x="96836" y="22894"/>
                </a:lnTo>
                <a:lnTo>
                  <a:pt x="105716" y="51423"/>
                </a:lnTo>
                <a:lnTo>
                  <a:pt x="101562" y="71440"/>
                </a:lnTo>
                <a:lnTo>
                  <a:pt x="90234" y="87786"/>
                </a:lnTo>
                <a:lnTo>
                  <a:pt x="73433" y="98807"/>
                </a:lnTo>
                <a:lnTo>
                  <a:pt x="52858" y="102848"/>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3" name="Google Shape;943;p111"/>
          <p:cNvSpPr/>
          <p:nvPr/>
        </p:nvSpPr>
        <p:spPr>
          <a:xfrm>
            <a:off x="1763804" y="4097872"/>
            <a:ext cx="106045" cy="102870"/>
          </a:xfrm>
          <a:custGeom>
            <a:rect b="b" l="l" r="r" t="t"/>
            <a:pathLst>
              <a:path extrusionOk="0" h="102870" w="106045">
                <a:moveTo>
                  <a:pt x="0" y="51423"/>
                </a:moveTo>
                <a:lnTo>
                  <a:pt x="4153" y="31407"/>
                </a:lnTo>
                <a:lnTo>
                  <a:pt x="15481" y="15061"/>
                </a:lnTo>
                <a:lnTo>
                  <a:pt x="32283" y="4041"/>
                </a:lnTo>
                <a:lnTo>
                  <a:pt x="52858" y="0"/>
                </a:lnTo>
                <a:lnTo>
                  <a:pt x="90235" y="15061"/>
                </a:lnTo>
                <a:lnTo>
                  <a:pt x="105716" y="51423"/>
                </a:lnTo>
                <a:lnTo>
                  <a:pt x="101562" y="71440"/>
                </a:lnTo>
                <a:lnTo>
                  <a:pt x="90234" y="87786"/>
                </a:lnTo>
                <a:lnTo>
                  <a:pt x="73433" y="98807"/>
                </a:lnTo>
                <a:lnTo>
                  <a:pt x="52858" y="102848"/>
                </a:lnTo>
                <a:lnTo>
                  <a:pt x="32283" y="98807"/>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4" name="Google Shape;944;p111"/>
          <p:cNvSpPr/>
          <p:nvPr/>
        </p:nvSpPr>
        <p:spPr>
          <a:xfrm>
            <a:off x="1725917" y="3690168"/>
            <a:ext cx="106045" cy="102870"/>
          </a:xfrm>
          <a:custGeom>
            <a:rect b="b" l="l" r="r" t="t"/>
            <a:pathLst>
              <a:path extrusionOk="0" h="102870"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5" name="Google Shape;945;p111"/>
          <p:cNvSpPr/>
          <p:nvPr/>
        </p:nvSpPr>
        <p:spPr>
          <a:xfrm>
            <a:off x="1725917" y="3690168"/>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6" name="Google Shape;946;p111"/>
          <p:cNvSpPr/>
          <p:nvPr/>
        </p:nvSpPr>
        <p:spPr>
          <a:xfrm>
            <a:off x="2126833" y="3945452"/>
            <a:ext cx="106045" cy="102870"/>
          </a:xfrm>
          <a:custGeom>
            <a:rect b="b" l="l" r="r" t="t"/>
            <a:pathLst>
              <a:path extrusionOk="0" h="102870"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4"/>
                </a:lnTo>
                <a:lnTo>
                  <a:pt x="105716" y="51423"/>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7" name="Google Shape;947;p111"/>
          <p:cNvSpPr/>
          <p:nvPr/>
        </p:nvSpPr>
        <p:spPr>
          <a:xfrm>
            <a:off x="2126833" y="3945452"/>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8" name="Google Shape;948;p111"/>
          <p:cNvSpPr/>
          <p:nvPr/>
        </p:nvSpPr>
        <p:spPr>
          <a:xfrm>
            <a:off x="1401197" y="3690173"/>
            <a:ext cx="106045" cy="102870"/>
          </a:xfrm>
          <a:custGeom>
            <a:rect b="b" l="l" r="r" t="t"/>
            <a:pathLst>
              <a:path extrusionOk="0" h="102870" w="106045">
                <a:moveTo>
                  <a:pt x="101562" y="71440"/>
                </a:move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close/>
              </a:path>
              <a:path extrusionOk="0" h="102870" w="106045">
                <a:moveTo>
                  <a:pt x="90234" y="87786"/>
                </a:moveTo>
                <a:lnTo>
                  <a:pt x="15481" y="87786"/>
                </a:lnTo>
                <a:lnTo>
                  <a:pt x="4153" y="71440"/>
                </a:lnTo>
                <a:lnTo>
                  <a:pt x="101562" y="71440"/>
                </a:lnTo>
                <a:lnTo>
                  <a:pt x="90234" y="87786"/>
                </a:lnTo>
                <a:close/>
              </a:path>
              <a:path extrusionOk="0" h="102870" w="106045">
                <a:moveTo>
                  <a:pt x="52858" y="102847"/>
                </a:moveTo>
                <a:lnTo>
                  <a:pt x="32283" y="98806"/>
                </a:lnTo>
                <a:lnTo>
                  <a:pt x="15481" y="87786"/>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9" name="Google Shape;949;p111"/>
          <p:cNvSpPr/>
          <p:nvPr/>
        </p:nvSpPr>
        <p:spPr>
          <a:xfrm>
            <a:off x="1401197" y="3690173"/>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0" name="Google Shape;950;p111"/>
          <p:cNvSpPr/>
          <p:nvPr/>
        </p:nvSpPr>
        <p:spPr>
          <a:xfrm>
            <a:off x="1461447" y="3246957"/>
            <a:ext cx="106045" cy="102870"/>
          </a:xfrm>
          <a:custGeom>
            <a:rect b="b" l="l" r="r" t="t"/>
            <a:pathLst>
              <a:path extrusionOk="0" h="102870" w="106045">
                <a:moveTo>
                  <a:pt x="101562" y="71440"/>
                </a:move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close/>
              </a:path>
              <a:path extrusionOk="0" h="102870" w="106045">
                <a:moveTo>
                  <a:pt x="4153" y="71440"/>
                </a:moveTo>
                <a:close/>
              </a:path>
              <a:path extrusionOk="0" h="102870" w="106045">
                <a:moveTo>
                  <a:pt x="90234" y="87786"/>
                </a:moveTo>
                <a:lnTo>
                  <a:pt x="15481" y="87786"/>
                </a:lnTo>
                <a:lnTo>
                  <a:pt x="4153" y="71440"/>
                </a:lnTo>
                <a:lnTo>
                  <a:pt x="101562" y="71440"/>
                </a:lnTo>
                <a:lnTo>
                  <a:pt x="90234" y="87786"/>
                </a:lnTo>
                <a:close/>
              </a:path>
              <a:path extrusionOk="0" h="102870" w="106045">
                <a:moveTo>
                  <a:pt x="52858" y="102847"/>
                </a:moveTo>
                <a:lnTo>
                  <a:pt x="32283" y="98806"/>
                </a:lnTo>
                <a:lnTo>
                  <a:pt x="15481" y="87786"/>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1" name="Google Shape;951;p111"/>
          <p:cNvSpPr/>
          <p:nvPr/>
        </p:nvSpPr>
        <p:spPr>
          <a:xfrm>
            <a:off x="1461447" y="3246957"/>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2" name="Google Shape;952;p111"/>
          <p:cNvSpPr/>
          <p:nvPr/>
        </p:nvSpPr>
        <p:spPr>
          <a:xfrm>
            <a:off x="1941045" y="4438242"/>
            <a:ext cx="106045" cy="102870"/>
          </a:xfrm>
          <a:custGeom>
            <a:rect b="b" l="l" r="r" t="t"/>
            <a:pathLst>
              <a:path extrusionOk="0" h="102870" w="106045">
                <a:moveTo>
                  <a:pt x="52858" y="102847"/>
                </a:moveTo>
                <a:lnTo>
                  <a:pt x="32283" y="98806"/>
                </a:lnTo>
                <a:lnTo>
                  <a:pt x="15481" y="87786"/>
                </a:lnTo>
                <a:lnTo>
                  <a:pt x="4153" y="71440"/>
                </a:lnTo>
                <a:lnTo>
                  <a:pt x="0" y="51423"/>
                </a:lnTo>
                <a:lnTo>
                  <a:pt x="4153" y="31407"/>
                </a:lnTo>
                <a:lnTo>
                  <a:pt x="15481" y="15061"/>
                </a:lnTo>
                <a:lnTo>
                  <a:pt x="32283" y="4041"/>
                </a:lnTo>
                <a:lnTo>
                  <a:pt x="52858" y="0"/>
                </a:lnTo>
                <a:lnTo>
                  <a:pt x="63218" y="997"/>
                </a:lnTo>
                <a:lnTo>
                  <a:pt x="96835" y="22893"/>
                </a:lnTo>
                <a:lnTo>
                  <a:pt x="105716" y="51423"/>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3" name="Google Shape;953;p111"/>
          <p:cNvSpPr/>
          <p:nvPr/>
        </p:nvSpPr>
        <p:spPr>
          <a:xfrm>
            <a:off x="1941045" y="4438242"/>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2" y="71440"/>
                </a:lnTo>
                <a:lnTo>
                  <a:pt x="90234"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4" name="Google Shape;954;p111"/>
          <p:cNvSpPr/>
          <p:nvPr/>
        </p:nvSpPr>
        <p:spPr>
          <a:xfrm>
            <a:off x="2684159" y="3340931"/>
            <a:ext cx="106045" cy="102870"/>
          </a:xfrm>
          <a:custGeom>
            <a:rect b="b" l="l" r="r" t="t"/>
            <a:pathLst>
              <a:path extrusionOk="0" h="102870" w="106045">
                <a:moveTo>
                  <a:pt x="101563" y="71440"/>
                </a:moveTo>
                <a:lnTo>
                  <a:pt x="4153" y="71440"/>
                </a:lnTo>
                <a:lnTo>
                  <a:pt x="0" y="51423"/>
                </a:lnTo>
                <a:lnTo>
                  <a:pt x="4153" y="31407"/>
                </a:lnTo>
                <a:lnTo>
                  <a:pt x="15481" y="15061"/>
                </a:lnTo>
                <a:lnTo>
                  <a:pt x="32283" y="4041"/>
                </a:lnTo>
                <a:lnTo>
                  <a:pt x="52858" y="0"/>
                </a:lnTo>
                <a:lnTo>
                  <a:pt x="63218" y="997"/>
                </a:lnTo>
                <a:lnTo>
                  <a:pt x="96836" y="22893"/>
                </a:lnTo>
                <a:lnTo>
                  <a:pt x="105716" y="51423"/>
                </a:lnTo>
                <a:lnTo>
                  <a:pt x="101563" y="71440"/>
                </a:lnTo>
                <a:close/>
              </a:path>
              <a:path extrusionOk="0" h="102870" w="106045">
                <a:moveTo>
                  <a:pt x="90235" y="87786"/>
                </a:moveTo>
                <a:lnTo>
                  <a:pt x="15481" y="87786"/>
                </a:lnTo>
                <a:lnTo>
                  <a:pt x="4153" y="71440"/>
                </a:lnTo>
                <a:lnTo>
                  <a:pt x="101563" y="71440"/>
                </a:lnTo>
                <a:lnTo>
                  <a:pt x="90235" y="87786"/>
                </a:lnTo>
                <a:close/>
              </a:path>
              <a:path extrusionOk="0" h="102870" w="106045">
                <a:moveTo>
                  <a:pt x="15481" y="87786"/>
                </a:moveTo>
                <a:close/>
              </a:path>
              <a:path extrusionOk="0" h="102870" w="106045">
                <a:moveTo>
                  <a:pt x="73433" y="98806"/>
                </a:moveTo>
                <a:lnTo>
                  <a:pt x="32283" y="98806"/>
                </a:lnTo>
                <a:lnTo>
                  <a:pt x="15481" y="87786"/>
                </a:lnTo>
                <a:lnTo>
                  <a:pt x="90235" y="87786"/>
                </a:lnTo>
                <a:lnTo>
                  <a:pt x="73433" y="98806"/>
                </a:lnTo>
                <a:close/>
              </a:path>
              <a:path extrusionOk="0" h="102870" w="106045">
                <a:moveTo>
                  <a:pt x="52858" y="102847"/>
                </a:moveTo>
                <a:lnTo>
                  <a:pt x="32283" y="98806"/>
                </a:lnTo>
                <a:lnTo>
                  <a:pt x="73433" y="98806"/>
                </a:lnTo>
                <a:lnTo>
                  <a:pt x="52858" y="102847"/>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5" name="Google Shape;955;p111"/>
          <p:cNvSpPr/>
          <p:nvPr/>
        </p:nvSpPr>
        <p:spPr>
          <a:xfrm>
            <a:off x="2684159" y="3340931"/>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6" name="Google Shape;956;p111"/>
          <p:cNvSpPr/>
          <p:nvPr/>
        </p:nvSpPr>
        <p:spPr>
          <a:xfrm>
            <a:off x="3004494" y="3842597"/>
            <a:ext cx="106045" cy="102870"/>
          </a:xfrm>
          <a:custGeom>
            <a:rect b="b" l="l" r="r" t="t"/>
            <a:pathLst>
              <a:path extrusionOk="0" h="102870" w="106045">
                <a:moveTo>
                  <a:pt x="52857" y="102848"/>
                </a:moveTo>
                <a:lnTo>
                  <a:pt x="32283" y="98807"/>
                </a:lnTo>
                <a:lnTo>
                  <a:pt x="15481" y="87786"/>
                </a:lnTo>
                <a:lnTo>
                  <a:pt x="4153" y="71440"/>
                </a:lnTo>
                <a:lnTo>
                  <a:pt x="0" y="51423"/>
                </a:lnTo>
                <a:lnTo>
                  <a:pt x="4153" y="31407"/>
                </a:lnTo>
                <a:lnTo>
                  <a:pt x="15481" y="15061"/>
                </a:lnTo>
                <a:lnTo>
                  <a:pt x="32283" y="4041"/>
                </a:lnTo>
                <a:lnTo>
                  <a:pt x="52857" y="0"/>
                </a:lnTo>
                <a:lnTo>
                  <a:pt x="63218" y="997"/>
                </a:lnTo>
                <a:lnTo>
                  <a:pt x="96835" y="22894"/>
                </a:lnTo>
                <a:lnTo>
                  <a:pt x="105716" y="51423"/>
                </a:lnTo>
                <a:lnTo>
                  <a:pt x="101562" y="71440"/>
                </a:lnTo>
                <a:lnTo>
                  <a:pt x="90234" y="87786"/>
                </a:lnTo>
                <a:lnTo>
                  <a:pt x="73432" y="98807"/>
                </a:lnTo>
                <a:lnTo>
                  <a:pt x="52857" y="102848"/>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7" name="Google Shape;957;p111"/>
          <p:cNvSpPr/>
          <p:nvPr/>
        </p:nvSpPr>
        <p:spPr>
          <a:xfrm>
            <a:off x="3004494" y="3842597"/>
            <a:ext cx="106045" cy="102870"/>
          </a:xfrm>
          <a:custGeom>
            <a:rect b="b" l="l" r="r" t="t"/>
            <a:pathLst>
              <a:path extrusionOk="0" h="102870" w="106045">
                <a:moveTo>
                  <a:pt x="0" y="51423"/>
                </a:moveTo>
                <a:lnTo>
                  <a:pt x="4153" y="31407"/>
                </a:lnTo>
                <a:lnTo>
                  <a:pt x="15481" y="15061"/>
                </a:lnTo>
                <a:lnTo>
                  <a:pt x="32283" y="4041"/>
                </a:lnTo>
                <a:lnTo>
                  <a:pt x="52857" y="0"/>
                </a:lnTo>
                <a:lnTo>
                  <a:pt x="90234" y="15061"/>
                </a:lnTo>
                <a:lnTo>
                  <a:pt x="105716" y="51423"/>
                </a:lnTo>
                <a:lnTo>
                  <a:pt x="101562" y="71440"/>
                </a:lnTo>
                <a:lnTo>
                  <a:pt x="90234" y="87786"/>
                </a:lnTo>
                <a:lnTo>
                  <a:pt x="73432" y="98807"/>
                </a:lnTo>
                <a:lnTo>
                  <a:pt x="52857" y="102848"/>
                </a:lnTo>
                <a:lnTo>
                  <a:pt x="32283" y="98807"/>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p111"/>
          <p:cNvSpPr/>
          <p:nvPr/>
        </p:nvSpPr>
        <p:spPr>
          <a:xfrm>
            <a:off x="1249179" y="3995026"/>
            <a:ext cx="106045" cy="102870"/>
          </a:xfrm>
          <a:custGeom>
            <a:rect b="b" l="l" r="r" t="t"/>
            <a:pathLst>
              <a:path extrusionOk="0" h="102870" w="106045">
                <a:moveTo>
                  <a:pt x="52858" y="102847"/>
                </a:moveTo>
                <a:lnTo>
                  <a:pt x="32283" y="98806"/>
                </a:lnTo>
                <a:lnTo>
                  <a:pt x="15481" y="87786"/>
                </a:lnTo>
                <a:lnTo>
                  <a:pt x="4153" y="71440"/>
                </a:lnTo>
                <a:lnTo>
                  <a:pt x="0" y="51424"/>
                </a:lnTo>
                <a:lnTo>
                  <a:pt x="4153" y="31407"/>
                </a:lnTo>
                <a:lnTo>
                  <a:pt x="15481" y="15061"/>
                </a:lnTo>
                <a:lnTo>
                  <a:pt x="32283" y="4041"/>
                </a:lnTo>
                <a:lnTo>
                  <a:pt x="52858" y="0"/>
                </a:lnTo>
                <a:lnTo>
                  <a:pt x="63218" y="997"/>
                </a:lnTo>
                <a:lnTo>
                  <a:pt x="96836" y="22894"/>
                </a:lnTo>
                <a:lnTo>
                  <a:pt x="105716" y="51424"/>
                </a:lnTo>
                <a:lnTo>
                  <a:pt x="101562" y="71440"/>
                </a:lnTo>
                <a:lnTo>
                  <a:pt x="90234" y="8778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p111"/>
          <p:cNvSpPr/>
          <p:nvPr/>
        </p:nvSpPr>
        <p:spPr>
          <a:xfrm>
            <a:off x="1249179" y="3995026"/>
            <a:ext cx="106045" cy="102870"/>
          </a:xfrm>
          <a:custGeom>
            <a:rect b="b" l="l" r="r" t="t"/>
            <a:pathLst>
              <a:path extrusionOk="0" h="102870" w="106045">
                <a:moveTo>
                  <a:pt x="0" y="51424"/>
                </a:moveTo>
                <a:lnTo>
                  <a:pt x="4153" y="31407"/>
                </a:lnTo>
                <a:lnTo>
                  <a:pt x="15481" y="15061"/>
                </a:lnTo>
                <a:lnTo>
                  <a:pt x="32283" y="4041"/>
                </a:lnTo>
                <a:lnTo>
                  <a:pt x="52858" y="0"/>
                </a:lnTo>
                <a:lnTo>
                  <a:pt x="90235" y="15061"/>
                </a:lnTo>
                <a:lnTo>
                  <a:pt x="105716" y="51424"/>
                </a:lnTo>
                <a:lnTo>
                  <a:pt x="101562" y="71440"/>
                </a:lnTo>
                <a:lnTo>
                  <a:pt x="90234" y="87786"/>
                </a:lnTo>
                <a:lnTo>
                  <a:pt x="73433" y="98806"/>
                </a:lnTo>
                <a:lnTo>
                  <a:pt x="52858" y="102847"/>
                </a:lnTo>
                <a:lnTo>
                  <a:pt x="32283" y="98806"/>
                </a:lnTo>
                <a:lnTo>
                  <a:pt x="15481" y="87786"/>
                </a:lnTo>
                <a:lnTo>
                  <a:pt x="4153" y="71440"/>
                </a:lnTo>
                <a:lnTo>
                  <a:pt x="0" y="51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0" name="Google Shape;960;p111"/>
          <p:cNvSpPr/>
          <p:nvPr/>
        </p:nvSpPr>
        <p:spPr>
          <a:xfrm>
            <a:off x="1143460" y="3417133"/>
            <a:ext cx="106045" cy="102870"/>
          </a:xfrm>
          <a:custGeom>
            <a:rect b="b" l="l" r="r" t="t"/>
            <a:pathLst>
              <a:path extrusionOk="0" h="102870" w="106045">
                <a:moveTo>
                  <a:pt x="101563" y="71440"/>
                </a:moveTo>
                <a:lnTo>
                  <a:pt x="4153" y="71440"/>
                </a:lnTo>
                <a:lnTo>
                  <a:pt x="0" y="51423"/>
                </a:lnTo>
                <a:lnTo>
                  <a:pt x="4153" y="31407"/>
                </a:lnTo>
                <a:lnTo>
                  <a:pt x="15481" y="15061"/>
                </a:lnTo>
                <a:lnTo>
                  <a:pt x="32283" y="4041"/>
                </a:lnTo>
                <a:lnTo>
                  <a:pt x="52858" y="0"/>
                </a:lnTo>
                <a:lnTo>
                  <a:pt x="63218" y="997"/>
                </a:lnTo>
                <a:lnTo>
                  <a:pt x="96836" y="22893"/>
                </a:lnTo>
                <a:lnTo>
                  <a:pt x="105716" y="51423"/>
                </a:lnTo>
                <a:lnTo>
                  <a:pt x="101563" y="71440"/>
                </a:lnTo>
                <a:close/>
              </a:path>
              <a:path extrusionOk="0" h="102870" w="106045">
                <a:moveTo>
                  <a:pt x="4153" y="71440"/>
                </a:moveTo>
                <a:close/>
              </a:path>
              <a:path extrusionOk="0" h="102870" w="106045">
                <a:moveTo>
                  <a:pt x="90235" y="87786"/>
                </a:moveTo>
                <a:lnTo>
                  <a:pt x="15481" y="87786"/>
                </a:lnTo>
                <a:lnTo>
                  <a:pt x="4153" y="71440"/>
                </a:lnTo>
                <a:lnTo>
                  <a:pt x="101563" y="71440"/>
                </a:lnTo>
                <a:lnTo>
                  <a:pt x="90235" y="87786"/>
                </a:lnTo>
                <a:close/>
              </a:path>
              <a:path extrusionOk="0" h="102870" w="106045">
                <a:moveTo>
                  <a:pt x="73433" y="98806"/>
                </a:moveTo>
                <a:lnTo>
                  <a:pt x="32283" y="98806"/>
                </a:lnTo>
                <a:lnTo>
                  <a:pt x="15481" y="87786"/>
                </a:lnTo>
                <a:lnTo>
                  <a:pt x="90235" y="87786"/>
                </a:lnTo>
                <a:lnTo>
                  <a:pt x="73433" y="98806"/>
                </a:lnTo>
                <a:close/>
              </a:path>
              <a:path extrusionOk="0" h="102870" w="106045">
                <a:moveTo>
                  <a:pt x="52858" y="102847"/>
                </a:moveTo>
                <a:lnTo>
                  <a:pt x="32283" y="98806"/>
                </a:lnTo>
                <a:lnTo>
                  <a:pt x="73433" y="98806"/>
                </a:lnTo>
                <a:lnTo>
                  <a:pt x="52858" y="10284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1" name="Google Shape;961;p111"/>
          <p:cNvSpPr/>
          <p:nvPr/>
        </p:nvSpPr>
        <p:spPr>
          <a:xfrm>
            <a:off x="1143460" y="3417133"/>
            <a:ext cx="106045" cy="102870"/>
          </a:xfrm>
          <a:custGeom>
            <a:rect b="b" l="l" r="r" t="t"/>
            <a:pathLst>
              <a:path extrusionOk="0" h="102870" w="106045">
                <a:moveTo>
                  <a:pt x="0" y="51423"/>
                </a:moveTo>
                <a:lnTo>
                  <a:pt x="4153" y="31407"/>
                </a:lnTo>
                <a:lnTo>
                  <a:pt x="15481" y="15061"/>
                </a:lnTo>
                <a:lnTo>
                  <a:pt x="32283" y="4041"/>
                </a:lnTo>
                <a:lnTo>
                  <a:pt x="52858" y="0"/>
                </a:lnTo>
                <a:lnTo>
                  <a:pt x="90234" y="15061"/>
                </a:lnTo>
                <a:lnTo>
                  <a:pt x="105716" y="51423"/>
                </a:lnTo>
                <a:lnTo>
                  <a:pt x="101563" y="71440"/>
                </a:lnTo>
                <a:lnTo>
                  <a:pt x="90235" y="87786"/>
                </a:lnTo>
                <a:lnTo>
                  <a:pt x="73433" y="98806"/>
                </a:lnTo>
                <a:lnTo>
                  <a:pt x="52858" y="102847"/>
                </a:lnTo>
                <a:lnTo>
                  <a:pt x="32283" y="98806"/>
                </a:lnTo>
                <a:lnTo>
                  <a:pt x="15481" y="87786"/>
                </a:lnTo>
                <a:lnTo>
                  <a:pt x="4153" y="71440"/>
                </a:lnTo>
                <a:lnTo>
                  <a:pt x="0" y="514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2" name="Google Shape;962;p111"/>
          <p:cNvSpPr/>
          <p:nvPr/>
        </p:nvSpPr>
        <p:spPr>
          <a:xfrm>
            <a:off x="743848" y="2542390"/>
            <a:ext cx="22860" cy="1929129"/>
          </a:xfrm>
          <a:custGeom>
            <a:rect b="b" l="l" r="r" t="t"/>
            <a:pathLst>
              <a:path extrusionOk="0" h="1929129" w="22860">
                <a:moveTo>
                  <a:pt x="0" y="0"/>
                </a:moveTo>
                <a:lnTo>
                  <a:pt x="22783" y="1928765"/>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3" name="Google Shape;963;p111"/>
          <p:cNvSpPr/>
          <p:nvPr/>
        </p:nvSpPr>
        <p:spPr>
          <a:xfrm>
            <a:off x="750900" y="4470970"/>
            <a:ext cx="31750" cy="43814"/>
          </a:xfrm>
          <a:custGeom>
            <a:rect b="b" l="l" r="r" t="t"/>
            <a:pathLst>
              <a:path extrusionOk="0" h="43814" w="31750">
                <a:moveTo>
                  <a:pt x="16241" y="43408"/>
                </a:moveTo>
                <a:lnTo>
                  <a:pt x="0" y="371"/>
                </a:lnTo>
                <a:lnTo>
                  <a:pt x="31463" y="0"/>
                </a:lnTo>
                <a:lnTo>
                  <a:pt x="16241" y="43408"/>
                </a:lnTo>
                <a:close/>
              </a:path>
            </a:pathLst>
          </a:custGeom>
          <a:solidFill>
            <a:srgbClr val="59595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4" name="Google Shape;964;p111"/>
          <p:cNvSpPr/>
          <p:nvPr/>
        </p:nvSpPr>
        <p:spPr>
          <a:xfrm>
            <a:off x="750900" y="4470970"/>
            <a:ext cx="31750" cy="43814"/>
          </a:xfrm>
          <a:custGeom>
            <a:rect b="b" l="l" r="r" t="t"/>
            <a:pathLst>
              <a:path extrusionOk="0" h="43814" w="31750">
                <a:moveTo>
                  <a:pt x="0" y="371"/>
                </a:moveTo>
                <a:lnTo>
                  <a:pt x="16241" y="43408"/>
                </a:lnTo>
                <a:lnTo>
                  <a:pt x="31463" y="0"/>
                </a:lnTo>
                <a:lnTo>
                  <a:pt x="0" y="371"/>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5" name="Google Shape;965;p111"/>
          <p:cNvSpPr/>
          <p:nvPr/>
        </p:nvSpPr>
        <p:spPr>
          <a:xfrm>
            <a:off x="774735" y="2531145"/>
            <a:ext cx="2913379" cy="3175"/>
          </a:xfrm>
          <a:custGeom>
            <a:rect b="b" l="l" r="r" t="t"/>
            <a:pathLst>
              <a:path extrusionOk="0" h="3175" w="2913379">
                <a:moveTo>
                  <a:pt x="0" y="2837"/>
                </a:moveTo>
                <a:lnTo>
                  <a:pt x="2912890"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6" name="Google Shape;966;p111"/>
          <p:cNvSpPr/>
          <p:nvPr/>
        </p:nvSpPr>
        <p:spPr>
          <a:xfrm>
            <a:off x="3687609" y="2515412"/>
            <a:ext cx="43815" cy="31750"/>
          </a:xfrm>
          <a:custGeom>
            <a:rect b="b" l="l" r="r" t="t"/>
            <a:pathLst>
              <a:path extrusionOk="0" h="31750" w="43815">
                <a:moveTo>
                  <a:pt x="31" y="31465"/>
                </a:moveTo>
                <a:lnTo>
                  <a:pt x="0" y="0"/>
                </a:lnTo>
                <a:lnTo>
                  <a:pt x="43240" y="15690"/>
                </a:lnTo>
                <a:lnTo>
                  <a:pt x="31" y="31465"/>
                </a:lnTo>
                <a:close/>
              </a:path>
            </a:pathLst>
          </a:custGeom>
          <a:solidFill>
            <a:srgbClr val="59595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7" name="Google Shape;967;p111"/>
          <p:cNvSpPr/>
          <p:nvPr/>
        </p:nvSpPr>
        <p:spPr>
          <a:xfrm>
            <a:off x="3687609" y="2515412"/>
            <a:ext cx="43815" cy="31750"/>
          </a:xfrm>
          <a:custGeom>
            <a:rect b="b" l="l" r="r" t="t"/>
            <a:pathLst>
              <a:path extrusionOk="0" h="31750" w="43815">
                <a:moveTo>
                  <a:pt x="31" y="31465"/>
                </a:moveTo>
                <a:lnTo>
                  <a:pt x="43240" y="15690"/>
                </a:lnTo>
                <a:lnTo>
                  <a:pt x="0" y="0"/>
                </a:lnTo>
                <a:lnTo>
                  <a:pt x="31" y="31465"/>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8" name="Google Shape;968;p111"/>
          <p:cNvSpPr/>
          <p:nvPr/>
        </p:nvSpPr>
        <p:spPr>
          <a:xfrm>
            <a:off x="1182244" y="2659011"/>
            <a:ext cx="2036445" cy="1885314"/>
          </a:xfrm>
          <a:custGeom>
            <a:rect b="b" l="l" r="r" t="t"/>
            <a:pathLst>
              <a:path extrusionOk="0" h="1885314" w="2036445">
                <a:moveTo>
                  <a:pt x="2036180" y="1884762"/>
                </a:moveTo>
                <a:lnTo>
                  <a:pt x="0" y="0"/>
                </a:lnTo>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9" name="Google Shape;969;p111"/>
          <p:cNvSpPr txBox="1"/>
          <p:nvPr/>
        </p:nvSpPr>
        <p:spPr>
          <a:xfrm>
            <a:off x="3817810" y="2405962"/>
            <a:ext cx="9132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X(feature2)</a:t>
            </a:r>
            <a:endParaRPr b="0" i="0" sz="1400" u="none" cap="none" strike="noStrike">
              <a:solidFill>
                <a:schemeClr val="dk1"/>
              </a:solidFill>
              <a:latin typeface="Arial"/>
              <a:ea typeface="Arial"/>
              <a:cs typeface="Arial"/>
              <a:sym typeface="Arial"/>
            </a:endParaRPr>
          </a:p>
        </p:txBody>
      </p:sp>
      <p:sp>
        <p:nvSpPr>
          <p:cNvPr id="970" name="Google Shape;970;p111"/>
          <p:cNvSpPr txBox="1"/>
          <p:nvPr/>
        </p:nvSpPr>
        <p:spPr>
          <a:xfrm>
            <a:off x="384735" y="4522297"/>
            <a:ext cx="9132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X(feature1)</a:t>
            </a:r>
            <a:endParaRPr b="0" i="0" sz="1400" u="none" cap="none" strike="noStrike">
              <a:solidFill>
                <a:schemeClr val="dk1"/>
              </a:solidFill>
              <a:latin typeface="Arial"/>
              <a:ea typeface="Arial"/>
              <a:cs typeface="Arial"/>
              <a:sym typeface="Arial"/>
            </a:endParaRPr>
          </a:p>
        </p:txBody>
      </p:sp>
      <p:sp>
        <p:nvSpPr>
          <p:cNvPr id="971" name="Google Shape;971;p111"/>
          <p:cNvSpPr/>
          <p:nvPr/>
        </p:nvSpPr>
        <p:spPr>
          <a:xfrm>
            <a:off x="746997" y="1948973"/>
            <a:ext cx="428625" cy="572769"/>
          </a:xfrm>
          <a:custGeom>
            <a:rect b="b" l="l" r="r" t="t"/>
            <a:pathLst>
              <a:path extrusionOk="0" h="572769" w="428625">
                <a:moveTo>
                  <a:pt x="0" y="572529"/>
                </a:moveTo>
                <a:lnTo>
                  <a:pt x="428077" y="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2" name="Google Shape;972;p111"/>
          <p:cNvSpPr/>
          <p:nvPr/>
        </p:nvSpPr>
        <p:spPr>
          <a:xfrm>
            <a:off x="1162475" y="1914355"/>
            <a:ext cx="38735" cy="44450"/>
          </a:xfrm>
          <a:custGeom>
            <a:rect b="b" l="l" r="r" t="t"/>
            <a:pathLst>
              <a:path extrusionOk="0" h="44450" w="38735">
                <a:moveTo>
                  <a:pt x="25200" y="44039"/>
                </a:moveTo>
                <a:lnTo>
                  <a:pt x="0" y="25197"/>
                </a:lnTo>
                <a:lnTo>
                  <a:pt x="38484" y="0"/>
                </a:lnTo>
                <a:lnTo>
                  <a:pt x="25200" y="44039"/>
                </a:lnTo>
                <a:close/>
              </a:path>
            </a:pathLst>
          </a:custGeom>
          <a:solidFill>
            <a:srgbClr val="59595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3" name="Google Shape;973;p111"/>
          <p:cNvSpPr/>
          <p:nvPr/>
        </p:nvSpPr>
        <p:spPr>
          <a:xfrm>
            <a:off x="1162475" y="1914355"/>
            <a:ext cx="38735" cy="44450"/>
          </a:xfrm>
          <a:custGeom>
            <a:rect b="b" l="l" r="r" t="t"/>
            <a:pathLst>
              <a:path extrusionOk="0" h="44450" w="38735">
                <a:moveTo>
                  <a:pt x="25200" y="44039"/>
                </a:moveTo>
                <a:lnTo>
                  <a:pt x="38484" y="0"/>
                </a:lnTo>
                <a:lnTo>
                  <a:pt x="0" y="25197"/>
                </a:lnTo>
                <a:lnTo>
                  <a:pt x="25200" y="4403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p111"/>
          <p:cNvSpPr txBox="1"/>
          <p:nvPr/>
        </p:nvSpPr>
        <p:spPr>
          <a:xfrm>
            <a:off x="998410" y="1218081"/>
            <a:ext cx="3273300" cy="664800"/>
          </a:xfrm>
          <a:prstGeom prst="rect">
            <a:avLst/>
          </a:prstGeom>
          <a:noFill/>
          <a:ln>
            <a:noFill/>
          </a:ln>
        </p:spPr>
        <p:txBody>
          <a:bodyPr anchorCtr="0" anchor="t" bIns="0" lIns="0" spcFirstLastPara="1" rIns="0" wrap="square" tIns="12700">
            <a:noAutofit/>
          </a:bodyPr>
          <a:lstStyle/>
          <a:p>
            <a:pPr indent="0" lvl="0" marL="49149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分類界的</a:t>
            </a:r>
            <a:r>
              <a:rPr b="0" i="0" lang="en" sz="1800" u="none" cap="none" strike="noStrike">
                <a:solidFill>
                  <a:schemeClr val="dk1"/>
                </a:solidFill>
                <a:latin typeface="Arial"/>
                <a:ea typeface="Arial"/>
                <a:cs typeface="Arial"/>
                <a:sym typeface="Arial"/>
              </a:rPr>
              <a:t>Linear Regression</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19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a:t>
            </a:r>
            <a:endParaRPr b="0" i="0" sz="1400" u="none" cap="none" strike="noStrike">
              <a:solidFill>
                <a:schemeClr val="dk1"/>
              </a:solidFill>
              <a:latin typeface="Arial"/>
              <a:ea typeface="Arial"/>
              <a:cs typeface="Arial"/>
              <a:sym typeface="Arial"/>
            </a:endParaRPr>
          </a:p>
        </p:txBody>
      </p:sp>
      <p:sp>
        <p:nvSpPr>
          <p:cNvPr id="975" name="Google Shape;975;p111"/>
          <p:cNvSpPr txBox="1"/>
          <p:nvPr/>
        </p:nvSpPr>
        <p:spPr>
          <a:xfrm>
            <a:off x="2191125" y="4276708"/>
            <a:ext cx="8046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rgbClr val="FF0000"/>
                </a:solidFill>
                <a:latin typeface="Arimo"/>
                <a:ea typeface="Arimo"/>
                <a:cs typeface="Arimo"/>
                <a:sym typeface="Arimo"/>
              </a:rPr>
              <a:t>分類</a:t>
            </a:r>
            <a:r>
              <a:rPr b="0" i="0" lang="en" sz="2400" u="none" cap="none" strike="noStrike">
                <a:solidFill>
                  <a:srgbClr val="FF0000"/>
                </a:solidFill>
                <a:latin typeface="Arial"/>
                <a:ea typeface="Arial"/>
                <a:cs typeface="Arial"/>
                <a:sym typeface="Arial"/>
              </a:rPr>
              <a:t>0</a:t>
            </a:r>
            <a:endParaRPr b="0" i="0" sz="2400" u="none" cap="none" strike="noStrike">
              <a:solidFill>
                <a:schemeClr val="dk1"/>
              </a:solidFill>
              <a:latin typeface="Arial"/>
              <a:ea typeface="Arial"/>
              <a:cs typeface="Arial"/>
              <a:sym typeface="Arial"/>
            </a:endParaRPr>
          </a:p>
        </p:txBody>
      </p:sp>
      <p:sp>
        <p:nvSpPr>
          <p:cNvPr id="976" name="Google Shape;976;p111"/>
          <p:cNvSpPr txBox="1"/>
          <p:nvPr/>
        </p:nvSpPr>
        <p:spPr>
          <a:xfrm>
            <a:off x="2495925" y="2524108"/>
            <a:ext cx="8046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0" i="0" lang="en" sz="2400" u="none" cap="none" strike="noStrike">
                <a:solidFill>
                  <a:srgbClr val="0000FF"/>
                </a:solidFill>
                <a:latin typeface="Arimo"/>
                <a:ea typeface="Arimo"/>
                <a:cs typeface="Arimo"/>
                <a:sym typeface="Arimo"/>
              </a:rPr>
              <a:t>分類</a:t>
            </a:r>
            <a:r>
              <a:rPr b="0" i="0" lang="en" sz="2400" u="none" cap="none" strike="noStrike">
                <a:solidFill>
                  <a:srgbClr val="0000FF"/>
                </a:solidFill>
                <a:latin typeface="Arial"/>
                <a:ea typeface="Arial"/>
                <a:cs typeface="Arial"/>
                <a:sym typeface="Arial"/>
              </a:rPr>
              <a:t>1</a:t>
            </a:r>
            <a:endParaRPr b="0" i="0" sz="2400" u="none" cap="none" strike="noStrike">
              <a:solidFill>
                <a:schemeClr val="dk1"/>
              </a:solidFill>
              <a:latin typeface="Arial"/>
              <a:ea typeface="Arial"/>
              <a:cs typeface="Arial"/>
              <a:sym typeface="Arial"/>
            </a:endParaRPr>
          </a:p>
        </p:txBody>
      </p:sp>
      <p:sp>
        <p:nvSpPr>
          <p:cNvPr id="977" name="Google Shape;977;p111"/>
          <p:cNvSpPr/>
          <p:nvPr/>
        </p:nvSpPr>
        <p:spPr>
          <a:xfrm>
            <a:off x="3025372" y="3982350"/>
            <a:ext cx="389254" cy="391795"/>
          </a:xfrm>
          <a:custGeom>
            <a:rect b="b" l="l" r="r" t="t"/>
            <a:pathLst>
              <a:path extrusionOk="0" h="391795" w="389254">
                <a:moveTo>
                  <a:pt x="150149" y="391574"/>
                </a:moveTo>
                <a:lnTo>
                  <a:pt x="0" y="224624"/>
                </a:lnTo>
                <a:lnTo>
                  <a:pt x="156899" y="83474"/>
                </a:lnTo>
                <a:lnTo>
                  <a:pt x="81824" y="0"/>
                </a:lnTo>
                <a:lnTo>
                  <a:pt x="388874" y="25799"/>
                </a:lnTo>
                <a:lnTo>
                  <a:pt x="383953" y="250424"/>
                </a:lnTo>
                <a:lnTo>
                  <a:pt x="307049" y="250424"/>
                </a:lnTo>
                <a:lnTo>
                  <a:pt x="150149" y="391574"/>
                </a:lnTo>
                <a:close/>
              </a:path>
              <a:path extrusionOk="0" h="391795" w="389254">
                <a:moveTo>
                  <a:pt x="382124" y="333899"/>
                </a:moveTo>
                <a:lnTo>
                  <a:pt x="307049" y="250424"/>
                </a:lnTo>
                <a:lnTo>
                  <a:pt x="383953" y="250424"/>
                </a:lnTo>
                <a:lnTo>
                  <a:pt x="382124" y="333899"/>
                </a:lnTo>
                <a:close/>
              </a:path>
            </a:pathLst>
          </a:custGeom>
          <a:solidFill>
            <a:srgbClr val="0000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8" name="Google Shape;978;p111"/>
          <p:cNvSpPr/>
          <p:nvPr/>
        </p:nvSpPr>
        <p:spPr>
          <a:xfrm>
            <a:off x="3025372" y="3982350"/>
            <a:ext cx="389254" cy="391795"/>
          </a:xfrm>
          <a:custGeom>
            <a:rect b="b" l="l" r="r" t="t"/>
            <a:pathLst>
              <a:path extrusionOk="0" h="391795" w="389254">
                <a:moveTo>
                  <a:pt x="0" y="224624"/>
                </a:moveTo>
                <a:lnTo>
                  <a:pt x="156899" y="83474"/>
                </a:lnTo>
                <a:lnTo>
                  <a:pt x="81824" y="0"/>
                </a:lnTo>
                <a:lnTo>
                  <a:pt x="388874" y="25799"/>
                </a:lnTo>
                <a:lnTo>
                  <a:pt x="382124" y="333899"/>
                </a:lnTo>
                <a:lnTo>
                  <a:pt x="307049" y="250424"/>
                </a:lnTo>
                <a:lnTo>
                  <a:pt x="150149" y="391574"/>
                </a:lnTo>
                <a:lnTo>
                  <a:pt x="0" y="2246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9" name="Google Shape;979;p111"/>
          <p:cNvSpPr txBox="1"/>
          <p:nvPr/>
        </p:nvSpPr>
        <p:spPr>
          <a:xfrm>
            <a:off x="7998625" y="8294454"/>
            <a:ext cx="33921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https://www.youtube.com/watch?v=hSXFuypLukA</a:t>
            </a:r>
            <a:endParaRPr b="0" i="0" sz="1200" u="none" cap="none" strike="noStrike">
              <a:solidFill>
                <a:schemeClr val="dk1"/>
              </a:solidFill>
              <a:latin typeface="Arial"/>
              <a:ea typeface="Arial"/>
              <a:cs typeface="Arial"/>
              <a:sym typeface="Arial"/>
            </a:endParaRPr>
          </a:p>
        </p:txBody>
      </p:sp>
      <p:sp>
        <p:nvSpPr>
          <p:cNvPr id="980" name="Google Shape;980;p111"/>
          <p:cNvSpPr/>
          <p:nvPr/>
        </p:nvSpPr>
        <p:spPr>
          <a:xfrm>
            <a:off x="5429875" y="1218075"/>
            <a:ext cx="2902500" cy="904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12"/>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1400"/>
              <a:buNone/>
            </a:pPr>
            <a:r>
              <a:rPr lang="en"/>
              <a:t>Loss function</a:t>
            </a:r>
            <a:endParaRPr/>
          </a:p>
        </p:txBody>
      </p:sp>
      <p:pic>
        <p:nvPicPr>
          <p:cNvPr id="986" name="Google Shape;986;p112"/>
          <p:cNvPicPr preferRelativeResize="0"/>
          <p:nvPr/>
        </p:nvPicPr>
        <p:blipFill rotWithShape="1">
          <a:blip r:embed="rId3">
            <a:alphaModFix/>
          </a:blip>
          <a:srcRect b="0" l="0" r="0" t="0"/>
          <a:stretch/>
        </p:blipFill>
        <p:spPr>
          <a:xfrm>
            <a:off x="152400" y="1159330"/>
            <a:ext cx="8839201" cy="1542158"/>
          </a:xfrm>
          <a:prstGeom prst="rect">
            <a:avLst/>
          </a:prstGeom>
          <a:noFill/>
          <a:ln>
            <a:noFill/>
          </a:ln>
        </p:spPr>
      </p:pic>
      <p:sp>
        <p:nvSpPr>
          <p:cNvPr id="987" name="Google Shape;987;p112"/>
          <p:cNvSpPr txBox="1"/>
          <p:nvPr/>
        </p:nvSpPr>
        <p:spPr>
          <a:xfrm>
            <a:off x="1217175" y="1649050"/>
            <a:ext cx="5202300" cy="58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mo"/>
              <a:ea typeface="Arimo"/>
              <a:cs typeface="Arimo"/>
              <a:sym typeface="Arimo"/>
            </a:endParaRPr>
          </a:p>
        </p:txBody>
      </p:sp>
      <p:pic>
        <p:nvPicPr>
          <p:cNvPr id="988" name="Google Shape;988;p112"/>
          <p:cNvPicPr preferRelativeResize="0"/>
          <p:nvPr/>
        </p:nvPicPr>
        <p:blipFill rotWithShape="1">
          <a:blip r:embed="rId4">
            <a:alphaModFix/>
          </a:blip>
          <a:srcRect b="0" l="0" r="0" t="0"/>
          <a:stretch/>
        </p:blipFill>
        <p:spPr>
          <a:xfrm>
            <a:off x="1247775" y="3271425"/>
            <a:ext cx="6648450" cy="1266825"/>
          </a:xfrm>
          <a:prstGeom prst="rect">
            <a:avLst/>
          </a:prstGeom>
          <a:noFill/>
          <a:ln>
            <a:noFill/>
          </a:ln>
        </p:spPr>
      </p:pic>
      <p:cxnSp>
        <p:nvCxnSpPr>
          <p:cNvPr id="989" name="Google Shape;989;p112"/>
          <p:cNvCxnSpPr/>
          <p:nvPr/>
        </p:nvCxnSpPr>
        <p:spPr>
          <a:xfrm>
            <a:off x="3723925" y="2122600"/>
            <a:ext cx="1015800" cy="0"/>
          </a:xfrm>
          <a:prstGeom prst="straightConnector1">
            <a:avLst/>
          </a:prstGeom>
          <a:noFill/>
          <a:ln cap="flat" cmpd="sng" w="28575">
            <a:solidFill>
              <a:srgbClr val="FF0000"/>
            </a:solidFill>
            <a:prstDash val="solid"/>
            <a:round/>
            <a:headEnd len="sm" w="sm" type="none"/>
            <a:tailEnd len="sm" w="sm" type="none"/>
          </a:ln>
        </p:spPr>
      </p:cxnSp>
      <p:cxnSp>
        <p:nvCxnSpPr>
          <p:cNvPr id="990" name="Google Shape;990;p112"/>
          <p:cNvCxnSpPr/>
          <p:nvPr/>
        </p:nvCxnSpPr>
        <p:spPr>
          <a:xfrm>
            <a:off x="7389225" y="2122600"/>
            <a:ext cx="1015800" cy="0"/>
          </a:xfrm>
          <a:prstGeom prst="straightConnector1">
            <a:avLst/>
          </a:prstGeom>
          <a:noFill/>
          <a:ln cap="flat" cmpd="sng" w="28575">
            <a:solidFill>
              <a:srgbClr val="FF0000"/>
            </a:solidFill>
            <a:prstDash val="solid"/>
            <a:round/>
            <a:headEnd len="sm" w="sm" type="none"/>
            <a:tailEnd len="sm" w="sm" type="none"/>
          </a:ln>
        </p:spPr>
      </p:cxnSp>
      <p:sp>
        <p:nvSpPr>
          <p:cNvPr id="991" name="Google Shape;991;p112"/>
          <p:cNvSpPr txBox="1"/>
          <p:nvPr/>
        </p:nvSpPr>
        <p:spPr>
          <a:xfrm>
            <a:off x="3261775" y="2198800"/>
            <a:ext cx="19401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mo"/>
                <a:ea typeface="Arimo"/>
                <a:cs typeface="Arimo"/>
                <a:sym typeface="Arimo"/>
              </a:rPr>
              <a:t>介於0-1之間的機率值</a:t>
            </a:r>
            <a:endParaRPr b="0" i="0" sz="1400" u="none" cap="none" strike="noStrike">
              <a:solidFill>
                <a:srgbClr val="FF0000"/>
              </a:solidFill>
              <a:latin typeface="Arimo"/>
              <a:ea typeface="Arimo"/>
              <a:cs typeface="Arimo"/>
              <a:sym typeface="Arimo"/>
            </a:endParaRPr>
          </a:p>
        </p:txBody>
      </p:sp>
      <p:sp>
        <p:nvSpPr>
          <p:cNvPr id="992" name="Google Shape;992;p112"/>
          <p:cNvSpPr txBox="1"/>
          <p:nvPr/>
        </p:nvSpPr>
        <p:spPr>
          <a:xfrm>
            <a:off x="6927075" y="2198800"/>
            <a:ext cx="19401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00"/>
                </a:solidFill>
                <a:latin typeface="Arimo"/>
                <a:ea typeface="Arimo"/>
                <a:cs typeface="Arimo"/>
                <a:sym typeface="Arimo"/>
              </a:rPr>
              <a:t>介於0-1之間的機率值</a:t>
            </a:r>
            <a:endParaRPr b="0" i="0" sz="1400" u="none" cap="none" strike="noStrike">
              <a:solidFill>
                <a:srgbClr val="FF0000"/>
              </a:solidFill>
              <a:latin typeface="Arimo"/>
              <a:ea typeface="Arimo"/>
              <a:cs typeface="Arimo"/>
              <a:sym typeface="Arimo"/>
            </a:endParaRPr>
          </a:p>
        </p:txBody>
      </p:sp>
      <p:sp>
        <p:nvSpPr>
          <p:cNvPr id="993" name="Google Shape;993;p112"/>
          <p:cNvSpPr/>
          <p:nvPr/>
        </p:nvSpPr>
        <p:spPr>
          <a:xfrm>
            <a:off x="2687875" y="1643450"/>
            <a:ext cx="573900" cy="5739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12"/>
          <p:cNvSpPr/>
          <p:nvPr/>
        </p:nvSpPr>
        <p:spPr>
          <a:xfrm>
            <a:off x="5777525" y="1643450"/>
            <a:ext cx="573900" cy="573900"/>
          </a:xfrm>
          <a:prstGeom prst="ellipse">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12"/>
          <p:cNvSpPr txBox="1"/>
          <p:nvPr/>
        </p:nvSpPr>
        <p:spPr>
          <a:xfrm>
            <a:off x="2543125" y="1280750"/>
            <a:ext cx="9621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A86E8"/>
                </a:solidFill>
                <a:latin typeface="Arimo"/>
                <a:ea typeface="Arimo"/>
                <a:cs typeface="Arimo"/>
                <a:sym typeface="Arimo"/>
              </a:rPr>
              <a:t>實際分類</a:t>
            </a:r>
            <a:endParaRPr b="0" i="0" sz="1400" u="none" cap="none" strike="noStrike">
              <a:solidFill>
                <a:srgbClr val="4A86E8"/>
              </a:solidFill>
              <a:latin typeface="Arimo"/>
              <a:ea typeface="Arimo"/>
              <a:cs typeface="Arimo"/>
              <a:sym typeface="Arimo"/>
            </a:endParaRPr>
          </a:p>
        </p:txBody>
      </p:sp>
      <p:sp>
        <p:nvSpPr>
          <p:cNvPr id="996" name="Google Shape;996;p112"/>
          <p:cNvSpPr txBox="1"/>
          <p:nvPr/>
        </p:nvSpPr>
        <p:spPr>
          <a:xfrm>
            <a:off x="5583425" y="1280750"/>
            <a:ext cx="962100" cy="4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A86E8"/>
                </a:solidFill>
                <a:latin typeface="Arimo"/>
                <a:ea typeface="Arimo"/>
                <a:cs typeface="Arimo"/>
                <a:sym typeface="Arimo"/>
              </a:rPr>
              <a:t>實際分類</a:t>
            </a:r>
            <a:endParaRPr b="0" i="0" sz="1400" u="none" cap="none" strike="noStrike">
              <a:solidFill>
                <a:srgbClr val="4A86E8"/>
              </a:solidFill>
              <a:latin typeface="Arimo"/>
              <a:ea typeface="Arimo"/>
              <a:cs typeface="Arimo"/>
              <a:sym typeface="Arim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0" name="Shape 1000"/>
        <p:cNvGrpSpPr/>
        <p:nvPr/>
      </p:nvGrpSpPr>
      <p:grpSpPr>
        <a:xfrm>
          <a:off x="0" y="0"/>
          <a:ext cx="0" cy="0"/>
          <a:chOff x="0" y="0"/>
          <a:chExt cx="0" cy="0"/>
        </a:xfrm>
      </p:grpSpPr>
      <p:sp>
        <p:nvSpPr>
          <p:cNvPr id="1001" name="Google Shape;1001;p113"/>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1400"/>
              <a:buNone/>
            </a:pPr>
            <a:r>
              <a:rPr lang="en"/>
              <a:t>Loss function</a:t>
            </a:r>
            <a:endParaRPr/>
          </a:p>
        </p:txBody>
      </p:sp>
      <p:pic>
        <p:nvPicPr>
          <p:cNvPr id="1002" name="Google Shape;1002;p113"/>
          <p:cNvPicPr preferRelativeResize="0"/>
          <p:nvPr/>
        </p:nvPicPr>
        <p:blipFill rotWithShape="1">
          <a:blip r:embed="rId3">
            <a:alphaModFix/>
          </a:blip>
          <a:srcRect b="0" l="0" r="0" t="0"/>
          <a:stretch/>
        </p:blipFill>
        <p:spPr>
          <a:xfrm>
            <a:off x="152400" y="1340980"/>
            <a:ext cx="4038600" cy="3171825"/>
          </a:xfrm>
          <a:prstGeom prst="rect">
            <a:avLst/>
          </a:prstGeom>
          <a:noFill/>
          <a:ln>
            <a:noFill/>
          </a:ln>
        </p:spPr>
      </p:pic>
      <p:pic>
        <p:nvPicPr>
          <p:cNvPr id="1003" name="Google Shape;1003;p113"/>
          <p:cNvPicPr preferRelativeResize="0"/>
          <p:nvPr/>
        </p:nvPicPr>
        <p:blipFill rotWithShape="1">
          <a:blip r:embed="rId4">
            <a:alphaModFix/>
          </a:blip>
          <a:srcRect b="0" l="0" r="0" t="0"/>
          <a:stretch/>
        </p:blipFill>
        <p:spPr>
          <a:xfrm>
            <a:off x="4862825" y="1230900"/>
            <a:ext cx="3731625" cy="3224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14"/>
          <p:cNvSpPr txBox="1"/>
          <p:nvPr>
            <p:ph type="title"/>
          </p:nvPr>
        </p:nvSpPr>
        <p:spPr>
          <a:xfrm>
            <a:off x="384725" y="157480"/>
            <a:ext cx="3659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Times New Roman"/>
                <a:ea typeface="Times New Roman"/>
                <a:cs typeface="Times New Roman"/>
                <a:sym typeface="Times New Roman"/>
              </a:rPr>
              <a:t>Logistic Regression</a:t>
            </a:r>
            <a:endParaRPr/>
          </a:p>
        </p:txBody>
      </p:sp>
      <p:sp>
        <p:nvSpPr>
          <p:cNvPr id="1009" name="Google Shape;1009;p114"/>
          <p:cNvSpPr txBox="1"/>
          <p:nvPr/>
        </p:nvSpPr>
        <p:spPr>
          <a:xfrm>
            <a:off x="429225" y="982876"/>
            <a:ext cx="8074500" cy="3550200"/>
          </a:xfrm>
          <a:prstGeom prst="rect">
            <a:avLst/>
          </a:prstGeom>
          <a:noFill/>
          <a:ln>
            <a:noFill/>
          </a:ln>
        </p:spPr>
        <p:txBody>
          <a:bodyPr anchorCtr="0" anchor="t" bIns="0" lIns="0" spcFirstLastPara="1" rIns="0" wrap="square" tIns="66025">
            <a:noAutofit/>
          </a:bodyPr>
          <a:lstStyle/>
          <a:p>
            <a:pPr indent="-412115" lvl="0" marL="424815" marR="0" rtl="0" algn="l">
              <a:lnSpc>
                <a:spcPct val="100000"/>
              </a:lnSpc>
              <a:spcBef>
                <a:spcPts val="0"/>
              </a:spcBef>
              <a:spcAft>
                <a:spcPts val="0"/>
              </a:spcAft>
              <a:buClr>
                <a:srgbClr val="595959"/>
              </a:buClr>
              <a:buSzPts val="2400"/>
              <a:buFont typeface="Arial"/>
              <a:buChar char="●"/>
            </a:pPr>
            <a:r>
              <a:rPr b="0" i="0" lang="en" sz="2400" u="none" cap="none" strike="noStrike">
                <a:solidFill>
                  <a:srgbClr val="595959"/>
                </a:solidFill>
                <a:latin typeface="Arimo"/>
                <a:ea typeface="Arimo"/>
                <a:cs typeface="Arimo"/>
                <a:sym typeface="Arimo"/>
              </a:rPr>
              <a:t>使用時機：</a:t>
            </a:r>
            <a:endParaRPr b="0" i="0" sz="2400" u="none" cap="none" strike="noStrike">
              <a:solidFill>
                <a:schemeClr val="dk1"/>
              </a:solidFill>
              <a:latin typeface="Arimo"/>
              <a:ea typeface="Arimo"/>
              <a:cs typeface="Arimo"/>
              <a:sym typeface="Arimo"/>
            </a:endParaRPr>
          </a:p>
          <a:p>
            <a:pPr indent="-412114" lvl="1" marL="882014" marR="0" rtl="0" algn="l">
              <a:lnSpc>
                <a:spcPct val="100000"/>
              </a:lnSpc>
              <a:spcBef>
                <a:spcPts val="42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Label</a:t>
            </a:r>
            <a:r>
              <a:rPr b="0" i="0" lang="en" sz="2400" u="none" cap="none" strike="noStrike">
                <a:solidFill>
                  <a:srgbClr val="595959"/>
                </a:solidFill>
                <a:latin typeface="Arimo"/>
                <a:ea typeface="Arimo"/>
                <a:cs typeface="Arimo"/>
                <a:sym typeface="Arimo"/>
              </a:rPr>
              <a:t>為</a:t>
            </a:r>
            <a:r>
              <a:rPr b="0" i="0" lang="en" sz="2400" u="none" cap="none" strike="noStrike">
                <a:solidFill>
                  <a:srgbClr val="FF0000"/>
                </a:solidFill>
                <a:latin typeface="Arimo"/>
                <a:ea typeface="Arimo"/>
                <a:cs typeface="Arimo"/>
                <a:sym typeface="Arimo"/>
              </a:rPr>
              <a:t>非</a:t>
            </a:r>
            <a:r>
              <a:rPr b="0" i="0" lang="en" sz="2400" u="none" cap="none" strike="noStrike">
                <a:solidFill>
                  <a:srgbClr val="595959"/>
                </a:solidFill>
                <a:latin typeface="Arimo"/>
                <a:ea typeface="Arimo"/>
                <a:cs typeface="Arimo"/>
                <a:sym typeface="Arimo"/>
              </a:rPr>
              <a:t>連續值（二元、多元分類問題）。</a:t>
            </a:r>
            <a:endParaRPr b="0" i="0" sz="2400" u="none" cap="none" strike="noStrike">
              <a:solidFill>
                <a:schemeClr val="dk1"/>
              </a:solidFill>
              <a:latin typeface="Arimo"/>
              <a:ea typeface="Arimo"/>
              <a:cs typeface="Arimo"/>
              <a:sym typeface="Arimo"/>
            </a:endParaRPr>
          </a:p>
          <a:p>
            <a:pPr indent="-412114" lvl="1" marL="882014" marR="0" rtl="0" algn="l">
              <a:lnSpc>
                <a:spcPct val="100000"/>
              </a:lnSpc>
              <a:spcBef>
                <a:spcPts val="42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Features </a:t>
            </a:r>
            <a:r>
              <a:rPr b="0" i="0" lang="en" sz="2400" u="none" cap="none" strike="noStrike">
                <a:solidFill>
                  <a:srgbClr val="595959"/>
                </a:solidFill>
                <a:latin typeface="Arimo"/>
                <a:ea typeface="Arimo"/>
                <a:cs typeface="Arimo"/>
                <a:sym typeface="Arimo"/>
              </a:rPr>
              <a:t>和 </a:t>
            </a:r>
            <a:r>
              <a:rPr b="0" i="0" lang="en" sz="2400" u="none" cap="none" strike="noStrike">
                <a:solidFill>
                  <a:srgbClr val="595959"/>
                </a:solidFill>
                <a:latin typeface="Arial"/>
                <a:ea typeface="Arial"/>
                <a:cs typeface="Arial"/>
                <a:sym typeface="Arial"/>
              </a:rPr>
              <a:t>Label</a:t>
            </a:r>
            <a:r>
              <a:rPr b="0" i="0" lang="en" sz="2400" u="none" cap="none" strike="noStrike">
                <a:solidFill>
                  <a:srgbClr val="595959"/>
                </a:solidFill>
                <a:latin typeface="Arimo"/>
                <a:ea typeface="Arimo"/>
                <a:cs typeface="Arimo"/>
                <a:sym typeface="Arimo"/>
              </a:rPr>
              <a:t>之間不必有線性關係，因為</a:t>
            </a:r>
            <a:r>
              <a:rPr b="0" i="0" lang="en" sz="2400" u="none" cap="none" strike="noStrike">
                <a:solidFill>
                  <a:srgbClr val="595959"/>
                </a:solidFill>
                <a:latin typeface="Arial"/>
                <a:ea typeface="Arial"/>
                <a:cs typeface="Arial"/>
                <a:sym typeface="Arial"/>
              </a:rPr>
              <a:t>Features</a:t>
            </a:r>
            <a:r>
              <a:rPr b="0" i="0" lang="en" sz="2400" u="none" cap="none" strike="noStrike">
                <a:solidFill>
                  <a:srgbClr val="595959"/>
                </a:solidFill>
                <a:latin typeface="Arimo"/>
                <a:ea typeface="Arimo"/>
                <a:cs typeface="Arimo"/>
                <a:sym typeface="Arimo"/>
              </a:rPr>
              <a:t>會做</a:t>
            </a:r>
            <a:r>
              <a:rPr b="0" i="0" lang="en" sz="2400" u="none" cap="none" strike="noStrike">
                <a:solidFill>
                  <a:srgbClr val="595959"/>
                </a:solidFill>
                <a:latin typeface="Arial"/>
                <a:ea typeface="Arial"/>
                <a:cs typeface="Arial"/>
                <a:sym typeface="Arial"/>
              </a:rPr>
              <a:t>non-linear</a:t>
            </a:r>
            <a:r>
              <a:rPr b="0" i="0" lang="en" sz="2400" u="none" cap="none" strike="noStrike">
                <a:solidFill>
                  <a:srgbClr val="595959"/>
                </a:solidFill>
                <a:latin typeface="Arimo"/>
                <a:ea typeface="Arimo"/>
                <a:cs typeface="Arimo"/>
                <a:sym typeface="Arimo"/>
              </a:rPr>
              <a:t>的</a:t>
            </a:r>
            <a:r>
              <a:rPr b="0" i="0" lang="en" sz="2400" u="none" cap="none" strike="noStrike">
                <a:solidFill>
                  <a:srgbClr val="595959"/>
                </a:solidFill>
                <a:latin typeface="Arial"/>
                <a:ea typeface="Arial"/>
                <a:cs typeface="Arial"/>
                <a:sym typeface="Arial"/>
              </a:rPr>
              <a:t>transform(sigmoid)</a:t>
            </a:r>
            <a:r>
              <a:rPr b="0" i="0" lang="en" sz="2400" u="none" cap="none" strike="noStrike">
                <a:solidFill>
                  <a:srgbClr val="595959"/>
                </a:solidFill>
                <a:latin typeface="Arimo"/>
                <a:ea typeface="Arimo"/>
                <a:cs typeface="Arimo"/>
                <a:sym typeface="Arimo"/>
              </a:rPr>
              <a:t>。</a:t>
            </a:r>
            <a:endParaRPr b="0" i="0" sz="24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000000"/>
              </a:buClr>
              <a:buSzPts val="3250"/>
              <a:buFont typeface="Arial"/>
              <a:buNone/>
            </a:pPr>
            <a:r>
              <a:t/>
            </a:r>
            <a:endParaRPr b="0" i="0" sz="3250" u="none" cap="none" strike="noStrike">
              <a:solidFill>
                <a:schemeClr val="dk1"/>
              </a:solidFill>
              <a:latin typeface="Times New Roman"/>
              <a:ea typeface="Times New Roman"/>
              <a:cs typeface="Times New Roman"/>
              <a:sym typeface="Times New Roman"/>
            </a:endParaRPr>
          </a:p>
          <a:p>
            <a:pPr indent="0" lvl="0" marL="424815" marR="0" rtl="0" algn="l">
              <a:lnSpc>
                <a:spcPct val="100000"/>
              </a:lnSpc>
              <a:spcBef>
                <a:spcPts val="0"/>
              </a:spcBef>
              <a:spcAft>
                <a:spcPts val="0"/>
              </a:spcAft>
              <a:buClr>
                <a:srgbClr val="000000"/>
              </a:buClr>
              <a:buSzPts val="2400"/>
              <a:buFont typeface="Arial"/>
              <a:buNone/>
            </a:pPr>
            <a:r>
              <a:t/>
            </a:r>
            <a:endParaRPr b="0" i="0" sz="2400" u="none" cap="none" strike="noStrike">
              <a:solidFill>
                <a:srgbClr val="595959"/>
              </a:solidFill>
              <a:latin typeface="Arial"/>
              <a:ea typeface="Arial"/>
              <a:cs typeface="Arial"/>
              <a:sym typeface="Arial"/>
            </a:endParaRPr>
          </a:p>
          <a:p>
            <a:pPr indent="-412115" lvl="0" marL="424815" marR="0" rtl="0" algn="l">
              <a:lnSpc>
                <a:spcPct val="100000"/>
              </a:lnSpc>
              <a:spcBef>
                <a:spcPts val="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Prediction</a:t>
            </a:r>
            <a:r>
              <a:rPr b="0" i="0" lang="en" sz="2400" u="none" cap="none" strike="noStrike">
                <a:solidFill>
                  <a:srgbClr val="595959"/>
                </a:solidFill>
                <a:latin typeface="Arimo"/>
                <a:ea typeface="Arimo"/>
                <a:cs typeface="Arimo"/>
                <a:sym typeface="Arimo"/>
              </a:rPr>
              <a:t>：</a:t>
            </a:r>
            <a:r>
              <a:rPr b="0" i="0" lang="en" sz="2400" u="none" cap="none" strike="noStrike">
                <a:solidFill>
                  <a:srgbClr val="595959"/>
                </a:solidFill>
                <a:latin typeface="Arial"/>
                <a:ea typeface="Arial"/>
                <a:cs typeface="Arial"/>
                <a:sym typeface="Arial"/>
              </a:rPr>
              <a:t>0~1</a:t>
            </a:r>
            <a:r>
              <a:rPr b="0" i="0" lang="en" sz="2400" u="none" cap="none" strike="noStrike">
                <a:solidFill>
                  <a:srgbClr val="595959"/>
                </a:solidFill>
                <a:latin typeface="Arimo"/>
                <a:ea typeface="Arimo"/>
                <a:cs typeface="Arimo"/>
                <a:sym typeface="Arimo"/>
              </a:rPr>
              <a:t>的機率值。</a:t>
            </a:r>
            <a:endParaRPr b="0" i="0" sz="2400" u="none" cap="none" strike="noStrike">
              <a:solidFill>
                <a:schemeClr val="dk1"/>
              </a:solidFill>
              <a:latin typeface="Arimo"/>
              <a:ea typeface="Arimo"/>
              <a:cs typeface="Arimo"/>
              <a:sym typeface="Arimo"/>
            </a:endParaRPr>
          </a:p>
        </p:txBody>
      </p:sp>
      <p:sp>
        <p:nvSpPr>
          <p:cNvPr id="1010" name="Google Shape;1010;p114"/>
          <p:cNvSpPr/>
          <p:nvPr/>
        </p:nvSpPr>
        <p:spPr>
          <a:xfrm>
            <a:off x="3120725" y="2747325"/>
            <a:ext cx="2902500" cy="90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115"/>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lang="en"/>
              <a:t>Iris Classification - 1</a:t>
            </a:r>
            <a:r>
              <a:rPr b="0" i="0" lang="en" sz="3600" u="none" cap="none" strike="noStrike">
                <a:solidFill>
                  <a:schemeClr val="dk1"/>
                </a:solidFill>
                <a:latin typeface="Arial"/>
                <a:ea typeface="Arial"/>
                <a:cs typeface="Arial"/>
                <a:sym typeface="Arial"/>
              </a:rPr>
              <a:t>.Define Problem</a:t>
            </a:r>
            <a:endParaRPr/>
          </a:p>
        </p:txBody>
      </p:sp>
      <p:sp>
        <p:nvSpPr>
          <p:cNvPr id="1016" name="Google Shape;1016;p115"/>
          <p:cNvSpPr txBox="1"/>
          <p:nvPr/>
        </p:nvSpPr>
        <p:spPr>
          <a:xfrm>
            <a:off x="4532079" y="1200225"/>
            <a:ext cx="22212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print(iris.keys())</a:t>
            </a:r>
            <a:endParaRPr b="1" i="0" sz="2400" u="none" cap="none" strike="noStrike">
              <a:solidFill>
                <a:srgbClr val="FFFFFF"/>
              </a:solidFill>
              <a:latin typeface="Arial"/>
              <a:ea typeface="Arial"/>
              <a:cs typeface="Arial"/>
              <a:sym typeface="Arial"/>
            </a:endParaRPr>
          </a:p>
        </p:txBody>
      </p:sp>
      <p:sp>
        <p:nvSpPr>
          <p:cNvPr id="1017" name="Google Shape;1017;p115"/>
          <p:cNvSpPr txBox="1"/>
          <p:nvPr/>
        </p:nvSpPr>
        <p:spPr>
          <a:xfrm>
            <a:off x="2436625" y="1200225"/>
            <a:ext cx="2095500" cy="461700"/>
          </a:xfrm>
          <a:prstGeom prst="rect">
            <a:avLst/>
          </a:prstGeom>
          <a:no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What’s inside?</a:t>
            </a:r>
            <a:endParaRPr b="1" i="0" sz="2400" u="none" cap="none" strike="noStrike">
              <a:solidFill>
                <a:srgbClr val="666666"/>
              </a:solidFill>
              <a:latin typeface="Arial"/>
              <a:ea typeface="Arial"/>
              <a:cs typeface="Arial"/>
              <a:sym typeface="Arial"/>
            </a:endParaRPr>
          </a:p>
        </p:txBody>
      </p:sp>
      <p:sp>
        <p:nvSpPr>
          <p:cNvPr id="1018" name="Google Shape;1018;p115"/>
          <p:cNvSpPr/>
          <p:nvPr/>
        </p:nvSpPr>
        <p:spPr>
          <a:xfrm>
            <a:off x="202600"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data</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花萼大小</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花瓣大小 </a:t>
            </a:r>
            <a:endParaRPr b="0" i="0" sz="1800" u="none" cap="none" strike="noStrike">
              <a:solidFill>
                <a:srgbClr val="000000"/>
              </a:solidFill>
              <a:latin typeface="Arial"/>
              <a:ea typeface="Arial"/>
              <a:cs typeface="Arial"/>
              <a:sym typeface="Arial"/>
            </a:endParaRPr>
          </a:p>
        </p:txBody>
      </p:sp>
      <p:sp>
        <p:nvSpPr>
          <p:cNvPr id="1019" name="Google Shape;1019;p115"/>
          <p:cNvSpPr/>
          <p:nvPr/>
        </p:nvSpPr>
        <p:spPr>
          <a:xfrm>
            <a:off x="2468875"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target</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花種</a:t>
            </a:r>
            <a:endParaRPr b="0" i="0" sz="1800" u="none" cap="none" strike="noStrike">
              <a:solidFill>
                <a:srgbClr val="000000"/>
              </a:solidFill>
              <a:latin typeface="Arial"/>
              <a:ea typeface="Arial"/>
              <a:cs typeface="Arial"/>
              <a:sym typeface="Arial"/>
            </a:endParaRPr>
          </a:p>
        </p:txBody>
      </p:sp>
      <p:sp>
        <p:nvSpPr>
          <p:cNvPr id="1020" name="Google Shape;1020;p115"/>
          <p:cNvSpPr/>
          <p:nvPr/>
        </p:nvSpPr>
        <p:spPr>
          <a:xfrm>
            <a:off x="4735150"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feature_names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特徵名稱</a:t>
            </a:r>
            <a:endParaRPr b="0" i="0" sz="1800" u="none" cap="none" strike="noStrike">
              <a:solidFill>
                <a:srgbClr val="000000"/>
              </a:solidFill>
              <a:latin typeface="Arial"/>
              <a:ea typeface="Arial"/>
              <a:cs typeface="Arial"/>
              <a:sym typeface="Arial"/>
            </a:endParaRPr>
          </a:p>
        </p:txBody>
      </p:sp>
      <p:sp>
        <p:nvSpPr>
          <p:cNvPr id="1021" name="Google Shape;1021;p115"/>
          <p:cNvSpPr/>
          <p:nvPr/>
        </p:nvSpPr>
        <p:spPr>
          <a:xfrm>
            <a:off x="7001425" y="3212125"/>
            <a:ext cx="1891500" cy="12837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DESCR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資料集描述</a:t>
            </a:r>
            <a:endParaRPr b="0" i="0" sz="1800" u="none" cap="none" strike="noStrike">
              <a:solidFill>
                <a:srgbClr val="000000"/>
              </a:solidFill>
              <a:latin typeface="Arial"/>
              <a:ea typeface="Arial"/>
              <a:cs typeface="Arial"/>
              <a:sym typeface="Arial"/>
            </a:endParaRPr>
          </a:p>
        </p:txBody>
      </p:sp>
      <p:pic>
        <p:nvPicPr>
          <p:cNvPr id="1022" name="Google Shape;1022;p115"/>
          <p:cNvPicPr preferRelativeResize="0"/>
          <p:nvPr/>
        </p:nvPicPr>
        <p:blipFill rotWithShape="1">
          <a:blip r:embed="rId3">
            <a:alphaModFix/>
          </a:blip>
          <a:srcRect b="0" l="0" r="0" t="0"/>
          <a:stretch/>
        </p:blipFill>
        <p:spPr>
          <a:xfrm>
            <a:off x="1932500" y="1941025"/>
            <a:ext cx="4886325" cy="323850"/>
          </a:xfrm>
          <a:prstGeom prst="rect">
            <a:avLst/>
          </a:prstGeom>
          <a:noFill/>
          <a:ln>
            <a:noFill/>
          </a:ln>
        </p:spPr>
      </p:pic>
      <p:sp>
        <p:nvSpPr>
          <p:cNvPr id="1023" name="Google Shape;1023;p115"/>
          <p:cNvSpPr/>
          <p:nvPr/>
        </p:nvSpPr>
        <p:spPr>
          <a:xfrm rot="5401444">
            <a:off x="3922350" y="1771674"/>
            <a:ext cx="714300" cy="1853100"/>
          </a:xfrm>
          <a:prstGeom prst="rightArrow">
            <a:avLst>
              <a:gd fmla="val 50000"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116"/>
          <p:cNvSpPr txBox="1"/>
          <p:nvPr>
            <p:ph type="title"/>
          </p:nvPr>
        </p:nvSpPr>
        <p:spPr>
          <a:xfrm>
            <a:off x="384725" y="157480"/>
            <a:ext cx="7687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Iris Classification - 1. Define Problem</a:t>
            </a:r>
            <a:endParaRPr/>
          </a:p>
        </p:txBody>
      </p:sp>
      <p:sp>
        <p:nvSpPr>
          <p:cNvPr id="1029" name="Google Shape;1029;p116"/>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0" name="Google Shape;1030;p116"/>
          <p:cNvSpPr/>
          <p:nvPr/>
        </p:nvSpPr>
        <p:spPr>
          <a:xfrm>
            <a:off x="223124" y="182592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1" name="Google Shape;1031;p116"/>
          <p:cNvSpPr txBox="1"/>
          <p:nvPr/>
        </p:nvSpPr>
        <p:spPr>
          <a:xfrm>
            <a:off x="79925" y="4682779"/>
            <a:ext cx="50895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Arial"/>
                <a:ea typeface="Arial"/>
                <a:cs typeface="Arial"/>
                <a:sym typeface="Arial"/>
                <a:hlinkClick r:id="rId4"/>
              </a:rPr>
              <a:t>http://scikit-learn.org/stable/modules/classes.html#module-sklearn.datasets</a:t>
            </a:r>
            <a:endParaRPr b="0" i="0" sz="1200" u="none" cap="none" strike="noStrike">
              <a:solidFill>
                <a:schemeClr val="dk1"/>
              </a:solidFill>
              <a:latin typeface="Arial"/>
              <a:ea typeface="Arial"/>
              <a:cs typeface="Arial"/>
              <a:sym typeface="Arial"/>
            </a:endParaRPr>
          </a:p>
        </p:txBody>
      </p:sp>
      <p:sp>
        <p:nvSpPr>
          <p:cNvPr id="1032" name="Google Shape;1032;p116"/>
          <p:cNvSpPr txBox="1"/>
          <p:nvPr/>
        </p:nvSpPr>
        <p:spPr>
          <a:xfrm>
            <a:off x="6938700" y="4105900"/>
            <a:ext cx="1612800" cy="274200"/>
          </a:xfrm>
          <a:prstGeom prst="rect">
            <a:avLst/>
          </a:prstGeom>
          <a:solidFill>
            <a:srgbClr val="FF0000"/>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rgbClr val="FFFFFF"/>
                </a:solidFill>
                <a:latin typeface="Arimo"/>
                <a:ea typeface="Arimo"/>
                <a:cs typeface="Arimo"/>
                <a:sym typeface="Arimo"/>
              </a:rPr>
              <a:t>請修改紅色部分</a:t>
            </a:r>
            <a:endParaRPr b="0" i="0" sz="1800" u="none" cap="none" strike="noStrike">
              <a:solidFill>
                <a:srgbClr val="FFFFFF"/>
              </a:solidFill>
              <a:latin typeface="Arimo"/>
              <a:ea typeface="Arimo"/>
              <a:cs typeface="Arimo"/>
              <a:sym typeface="Arimo"/>
            </a:endParaRPr>
          </a:p>
        </p:txBody>
      </p:sp>
      <p:sp>
        <p:nvSpPr>
          <p:cNvPr id="1033" name="Google Shape;1033;p116"/>
          <p:cNvSpPr txBox="1"/>
          <p:nvPr/>
        </p:nvSpPr>
        <p:spPr>
          <a:xfrm>
            <a:off x="4114800" y="3396625"/>
            <a:ext cx="4436700" cy="644100"/>
          </a:xfrm>
          <a:prstGeom prst="rect">
            <a:avLst/>
          </a:prstGeom>
          <a:solidFill>
            <a:srgbClr val="D9D9D9"/>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 from  sklearn.datasets import </a:t>
            </a:r>
            <a:r>
              <a:rPr b="1" i="0" lang="en" sz="1800" u="none" cap="none" strike="noStrike">
                <a:solidFill>
                  <a:srgbClr val="FF0000"/>
                </a:solidFill>
                <a:latin typeface="Arimo"/>
                <a:ea typeface="Arimo"/>
                <a:cs typeface="Arimo"/>
                <a:sym typeface="Arimo"/>
              </a:rPr>
              <a:t>load_boston</a:t>
            </a:r>
            <a:endParaRPr b="1" i="0" sz="1800" u="none" cap="none" strike="noStrike">
              <a:solidFill>
                <a:srgbClr val="FF0000"/>
              </a:solidFill>
              <a:latin typeface="Arimo"/>
              <a:ea typeface="Arimo"/>
              <a:cs typeface="Arimo"/>
              <a:sym typeface="Arimo"/>
            </a:endParaRPr>
          </a:p>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 iris = </a:t>
            </a:r>
            <a:r>
              <a:rPr b="1" i="0" lang="en" sz="1800" u="none" cap="none" strike="noStrike">
                <a:solidFill>
                  <a:srgbClr val="FF0000"/>
                </a:solidFill>
                <a:latin typeface="Arimo"/>
                <a:ea typeface="Arimo"/>
                <a:cs typeface="Arimo"/>
                <a:sym typeface="Arimo"/>
              </a:rPr>
              <a:t>load_boston()</a:t>
            </a:r>
            <a:endParaRPr b="1" i="0" sz="1800" u="none" cap="none" strike="noStrike">
              <a:solidFill>
                <a:srgbClr val="FF0000"/>
              </a:solidFill>
              <a:latin typeface="Arimo"/>
              <a:ea typeface="Arimo"/>
              <a:cs typeface="Arimo"/>
              <a:sym typeface="Arimo"/>
            </a:endParaRPr>
          </a:p>
        </p:txBody>
      </p:sp>
      <p:sp>
        <p:nvSpPr>
          <p:cNvPr id="1034" name="Google Shape;1034;p116"/>
          <p:cNvSpPr/>
          <p:nvPr/>
        </p:nvSpPr>
        <p:spPr>
          <a:xfrm>
            <a:off x="675275" y="3184475"/>
            <a:ext cx="3175200" cy="1147200"/>
          </a:xfrm>
          <a:prstGeom prst="right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Calibri"/>
                <a:ea typeface="Calibri"/>
                <a:cs typeface="Calibri"/>
                <a:sym typeface="Calibri"/>
              </a:rPr>
              <a:t>引入 Sklearn iris 資料集</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117"/>
          <p:cNvSpPr txBox="1"/>
          <p:nvPr>
            <p:ph type="title"/>
          </p:nvPr>
        </p:nvSpPr>
        <p:spPr>
          <a:xfrm>
            <a:off x="384725" y="157480"/>
            <a:ext cx="82899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lang="en"/>
              <a:t>Iris Classification - 1</a:t>
            </a:r>
            <a:r>
              <a:rPr b="0" i="0" lang="en" sz="3600" u="none" cap="none" strike="noStrike">
                <a:solidFill>
                  <a:schemeClr val="dk1"/>
                </a:solidFill>
                <a:latin typeface="Arial"/>
                <a:ea typeface="Arial"/>
                <a:cs typeface="Arial"/>
                <a:sym typeface="Arial"/>
              </a:rPr>
              <a:t>.Define Problem</a:t>
            </a:r>
            <a:endParaRPr/>
          </a:p>
        </p:txBody>
      </p:sp>
      <p:sp>
        <p:nvSpPr>
          <p:cNvPr id="1040" name="Google Shape;1040;p117"/>
          <p:cNvSpPr txBox="1"/>
          <p:nvPr/>
        </p:nvSpPr>
        <p:spPr>
          <a:xfrm>
            <a:off x="2131000" y="1200225"/>
            <a:ext cx="1639200" cy="461700"/>
          </a:xfrm>
          <a:prstGeom prst="rect">
            <a:avLst/>
          </a:prstGeom>
          <a:no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Calibri"/>
                <a:ea typeface="Calibri"/>
                <a:cs typeface="Calibri"/>
                <a:sym typeface="Calibri"/>
              </a:rPr>
              <a:t>data shape</a:t>
            </a:r>
            <a:endParaRPr b="1" i="0" sz="2400" u="none" cap="none" strike="noStrike">
              <a:solidFill>
                <a:srgbClr val="666666"/>
              </a:solidFill>
              <a:latin typeface="Arial"/>
              <a:ea typeface="Arial"/>
              <a:cs typeface="Arial"/>
              <a:sym typeface="Arial"/>
            </a:endParaRPr>
          </a:p>
        </p:txBody>
      </p:sp>
      <p:sp>
        <p:nvSpPr>
          <p:cNvPr id="1041" name="Google Shape;1041;p117"/>
          <p:cNvSpPr txBox="1"/>
          <p:nvPr/>
        </p:nvSpPr>
        <p:spPr>
          <a:xfrm>
            <a:off x="3770075" y="1200225"/>
            <a:ext cx="3390600" cy="461700"/>
          </a:xfrm>
          <a:prstGeom prst="rect">
            <a:avLst/>
          </a:prstGeom>
          <a:solidFill>
            <a:srgbClr val="666666"/>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Calibri"/>
                <a:ea typeface="Calibri"/>
                <a:cs typeface="Calibri"/>
                <a:sym typeface="Calibri"/>
              </a:rPr>
              <a:t>print(iris_data.data)</a:t>
            </a:r>
            <a:endParaRPr b="1" i="0" sz="2400" u="none" cap="none" strike="noStrike">
              <a:solidFill>
                <a:srgbClr val="FFFFFF"/>
              </a:solidFill>
              <a:latin typeface="Arial"/>
              <a:ea typeface="Arial"/>
              <a:cs typeface="Arial"/>
              <a:sym typeface="Arial"/>
            </a:endParaRPr>
          </a:p>
        </p:txBody>
      </p:sp>
      <p:sp>
        <p:nvSpPr>
          <p:cNvPr id="1042" name="Google Shape;1042;p117"/>
          <p:cNvSpPr/>
          <p:nvPr/>
        </p:nvSpPr>
        <p:spPr>
          <a:xfrm>
            <a:off x="5011326" y="2196175"/>
            <a:ext cx="1526806" cy="213950"/>
          </a:xfrm>
          <a:custGeom>
            <a:rect b="b" l="l" r="r" t="t"/>
            <a:pathLst>
              <a:path extrusionOk="0" h="8558" w="265647">
                <a:moveTo>
                  <a:pt x="0" y="7531"/>
                </a:moveTo>
                <a:lnTo>
                  <a:pt x="0" y="0"/>
                </a:lnTo>
                <a:lnTo>
                  <a:pt x="265647" y="0"/>
                </a:lnTo>
                <a:lnTo>
                  <a:pt x="265647" y="8558"/>
                </a:lnTo>
              </a:path>
            </a:pathLst>
          </a:custGeom>
          <a:noFill/>
          <a:ln cap="flat" cmpd="sng" w="9525">
            <a:solidFill>
              <a:srgbClr val="434343"/>
            </a:solidFill>
            <a:prstDash val="solid"/>
            <a:round/>
            <a:headEnd len="sm" w="sm" type="none"/>
            <a:tailEnd len="sm" w="sm" type="none"/>
          </a:ln>
        </p:spPr>
      </p:sp>
      <p:sp>
        <p:nvSpPr>
          <p:cNvPr id="1043" name="Google Shape;1043;p117"/>
          <p:cNvSpPr txBox="1"/>
          <p:nvPr/>
        </p:nvSpPr>
        <p:spPr>
          <a:xfrm>
            <a:off x="5316025" y="1870075"/>
            <a:ext cx="1069800" cy="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4 feature</a:t>
            </a:r>
            <a:endParaRPr b="1" i="0" sz="1400" u="none" cap="none" strike="noStrike">
              <a:solidFill>
                <a:srgbClr val="FF0000"/>
              </a:solidFill>
              <a:latin typeface="Arial"/>
              <a:ea typeface="Arial"/>
              <a:cs typeface="Arial"/>
              <a:sym typeface="Arial"/>
            </a:endParaRPr>
          </a:p>
        </p:txBody>
      </p:sp>
      <p:sp>
        <p:nvSpPr>
          <p:cNvPr id="1044" name="Google Shape;1044;p117"/>
          <p:cNvSpPr txBox="1"/>
          <p:nvPr/>
        </p:nvSpPr>
        <p:spPr>
          <a:xfrm>
            <a:off x="6846950" y="2544125"/>
            <a:ext cx="669600" cy="206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0</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0</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1</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1</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2</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12121"/>
              </a:solidFill>
              <a:highlight>
                <a:srgbClr val="FFFFFF"/>
              </a:highlight>
              <a:latin typeface="Verdana"/>
              <a:ea typeface="Verdana"/>
              <a:cs typeface="Verdana"/>
              <a:sym typeface="Verdana"/>
            </a:endParaRPr>
          </a:p>
        </p:txBody>
      </p:sp>
      <p:sp>
        <p:nvSpPr>
          <p:cNvPr id="1045" name="Google Shape;1045;p117"/>
          <p:cNvSpPr txBox="1"/>
          <p:nvPr/>
        </p:nvSpPr>
        <p:spPr>
          <a:xfrm>
            <a:off x="6602150" y="1870075"/>
            <a:ext cx="914400" cy="4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1 Label</a:t>
            </a:r>
            <a:endParaRPr b="1" i="0" sz="1400" u="none" cap="none" strike="noStrike">
              <a:solidFill>
                <a:srgbClr val="FF0000"/>
              </a:solidFill>
              <a:latin typeface="Arial"/>
              <a:ea typeface="Arial"/>
              <a:cs typeface="Arial"/>
              <a:sym typeface="Arial"/>
            </a:endParaRPr>
          </a:p>
        </p:txBody>
      </p:sp>
      <p:sp>
        <p:nvSpPr>
          <p:cNvPr id="1046" name="Google Shape;1046;p117"/>
          <p:cNvSpPr/>
          <p:nvPr/>
        </p:nvSpPr>
        <p:spPr>
          <a:xfrm rot="-5400000">
            <a:off x="4005758" y="3245958"/>
            <a:ext cx="1476333" cy="213950"/>
          </a:xfrm>
          <a:custGeom>
            <a:rect b="b" l="l" r="r" t="t"/>
            <a:pathLst>
              <a:path extrusionOk="0" h="8558" w="265647">
                <a:moveTo>
                  <a:pt x="0" y="7531"/>
                </a:moveTo>
                <a:lnTo>
                  <a:pt x="0" y="0"/>
                </a:lnTo>
                <a:lnTo>
                  <a:pt x="265647" y="0"/>
                </a:lnTo>
                <a:lnTo>
                  <a:pt x="265647" y="8558"/>
                </a:lnTo>
              </a:path>
            </a:pathLst>
          </a:custGeom>
          <a:noFill/>
          <a:ln cap="flat" cmpd="sng" w="9525">
            <a:solidFill>
              <a:srgbClr val="434343"/>
            </a:solidFill>
            <a:prstDash val="solid"/>
            <a:round/>
            <a:headEnd len="sm" w="sm" type="none"/>
            <a:tailEnd len="sm" w="sm" type="none"/>
          </a:ln>
        </p:spPr>
      </p:sp>
      <p:sp>
        <p:nvSpPr>
          <p:cNvPr id="1047" name="Google Shape;1047;p117"/>
          <p:cNvSpPr txBox="1"/>
          <p:nvPr/>
        </p:nvSpPr>
        <p:spPr>
          <a:xfrm>
            <a:off x="4209025" y="3100225"/>
            <a:ext cx="669600" cy="4023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150筆</a:t>
            </a:r>
            <a:endParaRPr b="1" i="0" sz="1400" u="none" cap="none" strike="noStrike">
              <a:solidFill>
                <a:srgbClr val="FF0000"/>
              </a:solidFill>
              <a:latin typeface="Arial"/>
              <a:ea typeface="Arial"/>
              <a:cs typeface="Arial"/>
              <a:sym typeface="Arial"/>
            </a:endParaRPr>
          </a:p>
        </p:txBody>
      </p:sp>
      <p:sp>
        <p:nvSpPr>
          <p:cNvPr id="1048" name="Google Shape;1048;p117"/>
          <p:cNvSpPr txBox="1"/>
          <p:nvPr/>
        </p:nvSpPr>
        <p:spPr>
          <a:xfrm>
            <a:off x="4869625" y="2526875"/>
            <a:ext cx="2149500" cy="16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2121"/>
                </a:solidFill>
                <a:highlight>
                  <a:srgbClr val="FFFFFF"/>
                </a:highlight>
                <a:latin typeface="Verdana"/>
                <a:ea typeface="Verdana"/>
                <a:cs typeface="Verdana"/>
                <a:sym typeface="Verdana"/>
              </a:rPr>
              <a:t> </a:t>
            </a:r>
            <a:r>
              <a:rPr b="1" i="0" lang="en" sz="1200" u="none" cap="none" strike="noStrike">
                <a:solidFill>
                  <a:srgbClr val="212121"/>
                </a:solidFill>
                <a:highlight>
                  <a:srgbClr val="FFFFFF"/>
                </a:highlight>
                <a:latin typeface="Verdana"/>
                <a:ea typeface="Verdana"/>
                <a:cs typeface="Verdana"/>
                <a:sym typeface="Verdana"/>
              </a:rPr>
              <a:t>[5.1 3.5 1.4 0.2],</a:t>
            </a:r>
            <a:br>
              <a:rPr b="1" i="0" lang="en" sz="1200" u="none" cap="none" strike="noStrike">
                <a:solidFill>
                  <a:srgbClr val="212121"/>
                </a:solidFill>
                <a:highlight>
                  <a:srgbClr val="FFFFFF"/>
                </a:highlight>
                <a:latin typeface="Verdana"/>
                <a:ea typeface="Verdana"/>
                <a:cs typeface="Verdana"/>
                <a:sym typeface="Verdana"/>
              </a:rPr>
            </a:br>
            <a:r>
              <a:rPr b="1" i="0" lang="en" sz="1200" u="none" cap="none" strike="noStrike">
                <a:solidFill>
                  <a:srgbClr val="212121"/>
                </a:solidFill>
                <a:highlight>
                  <a:srgbClr val="FFFFFF"/>
                </a:highlight>
                <a:latin typeface="Verdana"/>
                <a:ea typeface="Verdana"/>
                <a:cs typeface="Verdana"/>
                <a:sym typeface="Verdana"/>
              </a:rPr>
              <a:t> [4.9 3.   1.4 0.2],</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 …</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 …</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 …</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 …</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 …</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212121"/>
                </a:solidFill>
                <a:highlight>
                  <a:srgbClr val="FFFFFF"/>
                </a:highlight>
                <a:latin typeface="Verdana"/>
                <a:ea typeface="Verdana"/>
                <a:cs typeface="Verdana"/>
                <a:sym typeface="Verdana"/>
              </a:rPr>
              <a:t> [5.9 3.   5.1 1.8]</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12121"/>
              </a:solidFill>
              <a:highlight>
                <a:srgbClr val="FFFFFF"/>
              </a:highlight>
              <a:latin typeface="Verdana"/>
              <a:ea typeface="Verdana"/>
              <a:cs typeface="Verdana"/>
              <a:sym typeface="Verdana"/>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212121"/>
              </a:solidFill>
              <a:highlight>
                <a:srgbClr val="FFFFFF"/>
              </a:highlight>
              <a:latin typeface="Verdana"/>
              <a:ea typeface="Verdana"/>
              <a:cs typeface="Verdana"/>
              <a:sym typeface="Verdana"/>
            </a:endParaRPr>
          </a:p>
        </p:txBody>
      </p:sp>
      <p:sp>
        <p:nvSpPr>
          <p:cNvPr id="1049" name="Google Shape;1049;p117"/>
          <p:cNvSpPr/>
          <p:nvPr/>
        </p:nvSpPr>
        <p:spPr>
          <a:xfrm>
            <a:off x="1303041" y="2021575"/>
            <a:ext cx="2139000" cy="240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55"/>
          <p:cNvPicPr preferRelativeResize="0"/>
          <p:nvPr/>
        </p:nvPicPr>
        <p:blipFill rotWithShape="1">
          <a:blip r:embed="rId3">
            <a:alphaModFix/>
          </a:blip>
          <a:srcRect b="0" l="0" r="0" t="0"/>
          <a:stretch/>
        </p:blipFill>
        <p:spPr>
          <a:xfrm>
            <a:off x="491775" y="1304250"/>
            <a:ext cx="4764400" cy="3196125"/>
          </a:xfrm>
          <a:prstGeom prst="rect">
            <a:avLst/>
          </a:prstGeom>
          <a:noFill/>
          <a:ln>
            <a:noFill/>
          </a:ln>
        </p:spPr>
      </p:pic>
      <p:pic>
        <p:nvPicPr>
          <p:cNvPr id="269" name="Google Shape;269;p55"/>
          <p:cNvPicPr preferRelativeResize="0"/>
          <p:nvPr/>
        </p:nvPicPr>
        <p:blipFill rotWithShape="1">
          <a:blip r:embed="rId4">
            <a:alphaModFix/>
          </a:blip>
          <a:srcRect b="0" l="0" r="0" t="0"/>
          <a:stretch/>
        </p:blipFill>
        <p:spPr>
          <a:xfrm>
            <a:off x="5595225" y="1388350"/>
            <a:ext cx="1710426" cy="3128850"/>
          </a:xfrm>
          <a:prstGeom prst="rect">
            <a:avLst/>
          </a:prstGeom>
          <a:noFill/>
          <a:ln>
            <a:noFill/>
          </a:ln>
        </p:spPr>
      </p:pic>
      <p:sp>
        <p:nvSpPr>
          <p:cNvPr id="270" name="Google Shape;270;p55"/>
          <p:cNvSpPr txBox="1"/>
          <p:nvPr/>
        </p:nvSpPr>
        <p:spPr>
          <a:xfrm>
            <a:off x="2156550" y="246225"/>
            <a:ext cx="4983300" cy="91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1" lang="en" sz="4800" u="none" cap="none" strike="noStrike">
                <a:solidFill>
                  <a:srgbClr val="434343"/>
                </a:solidFill>
                <a:latin typeface="Arial"/>
                <a:ea typeface="Arial"/>
                <a:cs typeface="Arial"/>
                <a:sym typeface="Arial"/>
              </a:rPr>
              <a:t>Which is beer ?</a:t>
            </a:r>
            <a:endParaRPr b="1" i="1" sz="4800" u="none" cap="none" strike="noStrike">
              <a:solidFill>
                <a:srgbClr val="434343"/>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18"/>
          <p:cNvSpPr/>
          <p:nvPr/>
        </p:nvSpPr>
        <p:spPr>
          <a:xfrm>
            <a:off x="5181700" y="3959475"/>
            <a:ext cx="3718433" cy="1006475"/>
          </a:xfrm>
          <a:custGeom>
            <a:rect b="b" l="l" r="r" t="t"/>
            <a:pathLst>
              <a:path extrusionOk="0" h="1006475" w="3233420">
                <a:moveTo>
                  <a:pt x="782927" y="167649"/>
                </a:moveTo>
                <a:lnTo>
                  <a:pt x="788916" y="123082"/>
                </a:lnTo>
                <a:lnTo>
                  <a:pt x="805816" y="83033"/>
                </a:lnTo>
                <a:lnTo>
                  <a:pt x="832031" y="49103"/>
                </a:lnTo>
                <a:lnTo>
                  <a:pt x="865961" y="22889"/>
                </a:lnTo>
                <a:lnTo>
                  <a:pt x="906009" y="5988"/>
                </a:lnTo>
                <a:lnTo>
                  <a:pt x="950577" y="0"/>
                </a:lnTo>
                <a:lnTo>
                  <a:pt x="1191327" y="0"/>
                </a:lnTo>
                <a:lnTo>
                  <a:pt x="1803927" y="0"/>
                </a:lnTo>
                <a:lnTo>
                  <a:pt x="3065677" y="0"/>
                </a:lnTo>
                <a:lnTo>
                  <a:pt x="3098537" y="3251"/>
                </a:lnTo>
                <a:lnTo>
                  <a:pt x="3158689" y="28167"/>
                </a:lnTo>
                <a:lnTo>
                  <a:pt x="3205160" y="74637"/>
                </a:lnTo>
                <a:lnTo>
                  <a:pt x="3230076" y="134790"/>
                </a:lnTo>
                <a:lnTo>
                  <a:pt x="3233327" y="167649"/>
                </a:lnTo>
                <a:lnTo>
                  <a:pt x="3233327" y="419124"/>
                </a:lnTo>
                <a:lnTo>
                  <a:pt x="3233327" y="838249"/>
                </a:lnTo>
                <a:lnTo>
                  <a:pt x="3227338" y="882817"/>
                </a:lnTo>
                <a:lnTo>
                  <a:pt x="3210438" y="922866"/>
                </a:lnTo>
                <a:lnTo>
                  <a:pt x="3184223" y="956796"/>
                </a:lnTo>
                <a:lnTo>
                  <a:pt x="3150293" y="983010"/>
                </a:lnTo>
                <a:lnTo>
                  <a:pt x="3110245" y="999911"/>
                </a:lnTo>
                <a:lnTo>
                  <a:pt x="3065677" y="1005899"/>
                </a:lnTo>
                <a:lnTo>
                  <a:pt x="1803927" y="1005899"/>
                </a:lnTo>
                <a:lnTo>
                  <a:pt x="1191327" y="1005899"/>
                </a:ln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5" name="Google Shape;1055;p118"/>
          <p:cNvSpPr txBox="1"/>
          <p:nvPr>
            <p:ph type="title"/>
          </p:nvPr>
        </p:nvSpPr>
        <p:spPr>
          <a:xfrm>
            <a:off x="384725" y="157480"/>
            <a:ext cx="7687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Iris Classification</a:t>
            </a:r>
            <a:r>
              <a:rPr lang="en"/>
              <a:t> </a:t>
            </a:r>
            <a:r>
              <a:rPr b="0" i="0" lang="en" sz="3600" u="none" cap="none" strike="noStrike">
                <a:solidFill>
                  <a:schemeClr val="dk1"/>
                </a:solidFill>
                <a:latin typeface="Arial"/>
                <a:ea typeface="Arial"/>
                <a:cs typeface="Arial"/>
                <a:sym typeface="Arial"/>
              </a:rPr>
              <a:t>- 1. Define Problem</a:t>
            </a:r>
            <a:endParaRPr/>
          </a:p>
        </p:txBody>
      </p:sp>
      <p:sp>
        <p:nvSpPr>
          <p:cNvPr id="1056" name="Google Shape;1056;p118"/>
          <p:cNvSpPr txBox="1"/>
          <p:nvPr/>
        </p:nvSpPr>
        <p:spPr>
          <a:xfrm>
            <a:off x="294150" y="2956855"/>
            <a:ext cx="1778700" cy="5760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features</a:t>
            </a:r>
            <a:r>
              <a:rPr b="0" i="0" lang="en" sz="1800" u="none" cap="none" strike="noStrike">
                <a:solidFill>
                  <a:schemeClr val="dk1"/>
                </a:solidFill>
                <a:latin typeface="Arimo"/>
                <a:ea typeface="Arimo"/>
                <a:cs typeface="Arimo"/>
                <a:sym typeface="Arimo"/>
              </a:rPr>
              <a:t>數量</a:t>
            </a:r>
            <a:r>
              <a:rPr b="0" i="0" lang="en" sz="1800" u="none" cap="none" strike="noStrike">
                <a:solidFill>
                  <a:schemeClr val="dk1"/>
                </a:solidFill>
                <a:latin typeface="Arial"/>
                <a:ea typeface="Arial"/>
                <a:cs typeface="Arial"/>
                <a:sym typeface="Arial"/>
              </a:rPr>
              <a:t>: 4</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sample num: 150</a:t>
            </a:r>
            <a:endParaRPr b="0" i="0" sz="1800" u="none" cap="none" strike="noStrike">
              <a:solidFill>
                <a:schemeClr val="dk1"/>
              </a:solidFill>
              <a:latin typeface="Arial"/>
              <a:ea typeface="Arial"/>
              <a:cs typeface="Arial"/>
              <a:sym typeface="Arial"/>
            </a:endParaRPr>
          </a:p>
        </p:txBody>
      </p:sp>
      <p:sp>
        <p:nvSpPr>
          <p:cNvPr id="1057" name="Google Shape;1057;p118"/>
          <p:cNvSpPr txBox="1"/>
          <p:nvPr/>
        </p:nvSpPr>
        <p:spPr>
          <a:xfrm>
            <a:off x="6501000" y="2983868"/>
            <a:ext cx="1778700" cy="8523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label</a:t>
            </a:r>
            <a:r>
              <a:rPr b="0" i="0" lang="en" sz="1800" u="none" cap="none" strike="noStrike">
                <a:solidFill>
                  <a:schemeClr val="dk1"/>
                </a:solidFill>
                <a:latin typeface="Arimo"/>
                <a:ea typeface="Arimo"/>
                <a:cs typeface="Arimo"/>
                <a:sym typeface="Arimo"/>
              </a:rPr>
              <a:t>數量</a:t>
            </a:r>
            <a:r>
              <a:rPr b="0" i="0" lang="en" sz="1800" u="none" cap="none" strike="noStrike">
                <a:solidFill>
                  <a:schemeClr val="dk1"/>
                </a:solidFill>
                <a:latin typeface="Arial"/>
                <a:ea typeface="Arial"/>
                <a:cs typeface="Arial"/>
                <a:sym typeface="Arial"/>
              </a:rPr>
              <a:t>: 1</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sample num: 150</a:t>
            </a:r>
            <a:endParaRPr b="0" i="0" sz="1800" u="none" cap="none" strike="noStrike">
              <a:solidFill>
                <a:schemeClr val="dk1"/>
              </a:solidFill>
              <a:latin typeface="Arial"/>
              <a:ea typeface="Arial"/>
              <a:cs typeface="Arial"/>
              <a:sym typeface="Arial"/>
            </a:endParaRPr>
          </a:p>
          <a:p>
            <a:pPr indent="0" lvl="0" marL="12700" marR="0" rtl="0" algn="l">
              <a:lnSpc>
                <a:spcPct val="100000"/>
              </a:lnSpc>
              <a:spcBef>
                <a:spcPts val="15"/>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種類</a:t>
            </a:r>
            <a:r>
              <a:rPr b="0" i="0" lang="en" sz="1800" u="none" cap="none" strike="noStrike">
                <a:solidFill>
                  <a:schemeClr val="dk1"/>
                </a:solidFill>
                <a:latin typeface="Arial"/>
                <a:ea typeface="Arial"/>
                <a:cs typeface="Arial"/>
                <a:sym typeface="Arial"/>
              </a:rPr>
              <a:t>: 3</a:t>
            </a:r>
            <a:endParaRPr b="0" i="0" sz="1800" u="none" cap="none" strike="noStrike">
              <a:solidFill>
                <a:schemeClr val="dk1"/>
              </a:solidFill>
              <a:latin typeface="Arial"/>
              <a:ea typeface="Arial"/>
              <a:cs typeface="Arial"/>
              <a:sym typeface="Arial"/>
            </a:endParaRPr>
          </a:p>
        </p:txBody>
      </p:sp>
      <p:sp>
        <p:nvSpPr>
          <p:cNvPr id="1058" name="Google Shape;1058;p118"/>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9" name="Google Shape;1059;p118"/>
          <p:cNvSpPr/>
          <p:nvPr/>
        </p:nvSpPr>
        <p:spPr>
          <a:xfrm>
            <a:off x="223124" y="1825924"/>
            <a:ext cx="1661160" cy="934085"/>
          </a:xfrm>
          <a:custGeom>
            <a:rect b="b" l="l" r="r" t="t"/>
            <a:pathLst>
              <a:path extrusionOk="0" h="934085" w="1661160">
                <a:moveTo>
                  <a:pt x="0" y="0"/>
                </a:moveTo>
                <a:lnTo>
                  <a:pt x="1661099" y="0"/>
                </a:lnTo>
                <a:lnTo>
                  <a:pt x="16610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0" name="Google Shape;1060;p118"/>
          <p:cNvSpPr/>
          <p:nvPr/>
        </p:nvSpPr>
        <p:spPr>
          <a:xfrm>
            <a:off x="2833499" y="2902749"/>
            <a:ext cx="3463290" cy="934085"/>
          </a:xfrm>
          <a:custGeom>
            <a:rect b="b" l="l" r="r" t="t"/>
            <a:pathLst>
              <a:path extrusionOk="0" h="934085" w="3463290">
                <a:moveTo>
                  <a:pt x="2996399" y="933599"/>
                </a:moveTo>
                <a:lnTo>
                  <a:pt x="2996399" y="700199"/>
                </a:lnTo>
                <a:lnTo>
                  <a:pt x="0" y="700199"/>
                </a:lnTo>
                <a:lnTo>
                  <a:pt x="0" y="233399"/>
                </a:lnTo>
                <a:lnTo>
                  <a:pt x="2996399" y="233399"/>
                </a:lnTo>
                <a:lnTo>
                  <a:pt x="2996399" y="0"/>
                </a:lnTo>
                <a:lnTo>
                  <a:pt x="3463199" y="466799"/>
                </a:lnTo>
                <a:lnTo>
                  <a:pt x="2996399" y="9335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1" name="Google Shape;1061;p118"/>
          <p:cNvSpPr/>
          <p:nvPr/>
        </p:nvSpPr>
        <p:spPr>
          <a:xfrm>
            <a:off x="2833499" y="2902749"/>
            <a:ext cx="3463290" cy="934085"/>
          </a:xfrm>
          <a:custGeom>
            <a:rect b="b" l="l" r="r" t="t"/>
            <a:pathLst>
              <a:path extrusionOk="0" h="934085" w="3463290">
                <a:moveTo>
                  <a:pt x="0" y="233399"/>
                </a:moveTo>
                <a:lnTo>
                  <a:pt x="2996399" y="233399"/>
                </a:lnTo>
                <a:lnTo>
                  <a:pt x="2996399" y="0"/>
                </a:lnTo>
                <a:lnTo>
                  <a:pt x="3463199" y="466799"/>
                </a:lnTo>
                <a:lnTo>
                  <a:pt x="2996399" y="933599"/>
                </a:lnTo>
                <a:lnTo>
                  <a:pt x="2996399" y="700199"/>
                </a:lnTo>
                <a:lnTo>
                  <a:pt x="0" y="700199"/>
                </a:lnTo>
                <a:lnTo>
                  <a:pt x="0" y="2333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2" name="Google Shape;1062;p118"/>
          <p:cNvSpPr txBox="1"/>
          <p:nvPr/>
        </p:nvSpPr>
        <p:spPr>
          <a:xfrm>
            <a:off x="3591007" y="3209593"/>
            <a:ext cx="1712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F(x1, x2, x3, ….)</a:t>
            </a:r>
            <a:endParaRPr b="0" i="0" sz="1800" u="none" cap="none" strike="noStrike">
              <a:solidFill>
                <a:schemeClr val="dk1"/>
              </a:solidFill>
              <a:latin typeface="Arial"/>
              <a:ea typeface="Arial"/>
              <a:cs typeface="Arial"/>
              <a:sym typeface="Arial"/>
            </a:endParaRPr>
          </a:p>
        </p:txBody>
      </p:sp>
      <p:sp>
        <p:nvSpPr>
          <p:cNvPr id="1063" name="Google Shape;1063;p118"/>
          <p:cNvSpPr/>
          <p:nvPr/>
        </p:nvSpPr>
        <p:spPr>
          <a:xfrm>
            <a:off x="3437475" y="3669425"/>
            <a:ext cx="1947900" cy="1349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4" name="Google Shape;1064;p118"/>
          <p:cNvSpPr/>
          <p:nvPr/>
        </p:nvSpPr>
        <p:spPr>
          <a:xfrm>
            <a:off x="223124" y="3959474"/>
            <a:ext cx="3381375" cy="1006475"/>
          </a:xfrm>
          <a:custGeom>
            <a:rect b="b" l="l" r="r" t="t"/>
            <a:pathLst>
              <a:path extrusionOk="0" h="1006475" w="3381375">
                <a:moveTo>
                  <a:pt x="2282749" y="1005899"/>
                </a:moveTo>
                <a:lnTo>
                  <a:pt x="167649" y="1005899"/>
                </a:lnTo>
                <a:lnTo>
                  <a:pt x="123081" y="999911"/>
                </a:lnTo>
                <a:lnTo>
                  <a:pt x="83033" y="983010"/>
                </a:lnTo>
                <a:lnTo>
                  <a:pt x="49103" y="956796"/>
                </a:lnTo>
                <a:lnTo>
                  <a:pt x="22889" y="922866"/>
                </a:lnTo>
                <a:lnTo>
                  <a:pt x="5988" y="882817"/>
                </a:lnTo>
                <a:lnTo>
                  <a:pt x="0" y="838249"/>
                </a:lnTo>
                <a:lnTo>
                  <a:pt x="0" y="167649"/>
                </a:lnTo>
                <a:lnTo>
                  <a:pt x="5988" y="123082"/>
                </a:lnTo>
                <a:lnTo>
                  <a:pt x="22889" y="83033"/>
                </a:lnTo>
                <a:lnTo>
                  <a:pt x="49103" y="49103"/>
                </a:lnTo>
                <a:lnTo>
                  <a:pt x="83033" y="22889"/>
                </a:lnTo>
                <a:lnTo>
                  <a:pt x="123081" y="5988"/>
                </a:lnTo>
                <a:lnTo>
                  <a:pt x="167649" y="0"/>
                </a:lnTo>
                <a:lnTo>
                  <a:pt x="2282749" y="0"/>
                </a:lnTo>
                <a:lnTo>
                  <a:pt x="2346906" y="12761"/>
                </a:lnTo>
                <a:lnTo>
                  <a:pt x="2401296" y="49103"/>
                </a:lnTo>
                <a:lnTo>
                  <a:pt x="2437638" y="103493"/>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5" name="Google Shape;1065;p118"/>
          <p:cNvSpPr/>
          <p:nvPr/>
        </p:nvSpPr>
        <p:spPr>
          <a:xfrm>
            <a:off x="223124" y="3959474"/>
            <a:ext cx="3381375" cy="1006475"/>
          </a:xfrm>
          <a:custGeom>
            <a:rect b="b" l="l" r="r" t="t"/>
            <a:pathLst>
              <a:path extrusionOk="0" h="1006475" w="3381375">
                <a:moveTo>
                  <a:pt x="0" y="167649"/>
                </a:moveTo>
                <a:lnTo>
                  <a:pt x="5988" y="123082"/>
                </a:lnTo>
                <a:lnTo>
                  <a:pt x="22889" y="83033"/>
                </a:lnTo>
                <a:lnTo>
                  <a:pt x="49103" y="49103"/>
                </a:lnTo>
                <a:lnTo>
                  <a:pt x="83033" y="22889"/>
                </a:lnTo>
                <a:lnTo>
                  <a:pt x="123081" y="5988"/>
                </a:lnTo>
                <a:lnTo>
                  <a:pt x="167649" y="0"/>
                </a:lnTo>
                <a:lnTo>
                  <a:pt x="1429399" y="0"/>
                </a:lnTo>
                <a:lnTo>
                  <a:pt x="2041999" y="0"/>
                </a:lnTo>
                <a:lnTo>
                  <a:pt x="2282749" y="0"/>
                </a:lnTo>
                <a:lnTo>
                  <a:pt x="2315609" y="3251"/>
                </a:lnTo>
                <a:lnTo>
                  <a:pt x="2375762" y="28167"/>
                </a:lnTo>
                <a:lnTo>
                  <a:pt x="2422232" y="74637"/>
                </a:lnTo>
                <a:lnTo>
                  <a:pt x="2447148" y="134790"/>
                </a:lnTo>
                <a:lnTo>
                  <a:pt x="2450399" y="167649"/>
                </a:lnTo>
                <a:lnTo>
                  <a:pt x="3381061" y="191573"/>
                </a:lnTo>
                <a:lnTo>
                  <a:pt x="2450399" y="419124"/>
                </a:lnTo>
                <a:lnTo>
                  <a:pt x="2450399" y="838249"/>
                </a:lnTo>
                <a:lnTo>
                  <a:pt x="2444411" y="882817"/>
                </a:lnTo>
                <a:lnTo>
                  <a:pt x="2427510" y="922866"/>
                </a:lnTo>
                <a:lnTo>
                  <a:pt x="2401296" y="956796"/>
                </a:lnTo>
                <a:lnTo>
                  <a:pt x="2367366" y="983010"/>
                </a:lnTo>
                <a:lnTo>
                  <a:pt x="2327318" y="999911"/>
                </a:lnTo>
                <a:lnTo>
                  <a:pt x="2282749" y="1005899"/>
                </a:lnTo>
                <a:lnTo>
                  <a:pt x="2041999" y="1005899"/>
                </a:lnTo>
                <a:lnTo>
                  <a:pt x="1429399" y="1005899"/>
                </a:lnTo>
                <a:lnTo>
                  <a:pt x="167649" y="1005899"/>
                </a:lnTo>
                <a:lnTo>
                  <a:pt x="123081" y="999911"/>
                </a:lnTo>
                <a:lnTo>
                  <a:pt x="83033" y="983010"/>
                </a:lnTo>
                <a:lnTo>
                  <a:pt x="49103" y="956796"/>
                </a:lnTo>
                <a:lnTo>
                  <a:pt x="22889" y="922866"/>
                </a:lnTo>
                <a:lnTo>
                  <a:pt x="5988" y="882817"/>
                </a:lnTo>
                <a:lnTo>
                  <a:pt x="0" y="838249"/>
                </a:lnTo>
                <a:lnTo>
                  <a:pt x="0" y="419124"/>
                </a:lnTo>
                <a:lnTo>
                  <a:pt x="0" y="1676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6" name="Google Shape;1066;p118"/>
          <p:cNvSpPr txBox="1"/>
          <p:nvPr/>
        </p:nvSpPr>
        <p:spPr>
          <a:xfrm>
            <a:off x="345253" y="4302468"/>
            <a:ext cx="16377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a:t>
            </a:r>
            <a:r>
              <a:rPr b="0" i="0" lang="en" sz="1800" u="none" cap="none" strike="noStrike">
                <a:solidFill>
                  <a:schemeClr val="dk1"/>
                </a:solidFill>
                <a:latin typeface="Arimo"/>
                <a:ea typeface="Arimo"/>
                <a:cs typeface="Arimo"/>
                <a:sym typeface="Arimo"/>
              </a:rPr>
              <a:t>長度</a:t>
            </a:r>
            <a:r>
              <a:rPr b="0" i="0" lang="en" sz="1800" u="none" cap="none" strike="noStrike">
                <a:solidFill>
                  <a:schemeClr val="dk1"/>
                </a:solidFill>
                <a:latin typeface="Arial"/>
                <a:ea typeface="Arial"/>
                <a:cs typeface="Arial"/>
                <a:sym typeface="Arial"/>
              </a:rPr>
              <a:t>, </a:t>
            </a:r>
            <a:r>
              <a:rPr b="0" i="0" lang="en" sz="1800" u="none" cap="none" strike="noStrike">
                <a:solidFill>
                  <a:schemeClr val="dk1"/>
                </a:solidFill>
                <a:latin typeface="Arimo"/>
                <a:ea typeface="Arimo"/>
                <a:cs typeface="Arimo"/>
                <a:sym typeface="Arimo"/>
              </a:rPr>
              <a:t>寬度</a:t>
            </a:r>
            <a:r>
              <a:rPr b="0" i="0" lang="en"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067" name="Google Shape;1067;p118"/>
          <p:cNvSpPr/>
          <p:nvPr/>
        </p:nvSpPr>
        <p:spPr>
          <a:xfrm>
            <a:off x="5181700" y="3959475"/>
            <a:ext cx="3718433" cy="1006475"/>
          </a:xfrm>
          <a:custGeom>
            <a:rect b="b" l="l" r="r" t="t"/>
            <a:pathLst>
              <a:path extrusionOk="0" h="1006475" w="3233420">
                <a:moveTo>
                  <a:pt x="3065677" y="1005899"/>
                </a:moveTo>
                <a:lnTo>
                  <a:pt x="950577" y="1005899"/>
                </a:lnTo>
                <a:lnTo>
                  <a:pt x="906009" y="999911"/>
                </a:lnTo>
                <a:lnTo>
                  <a:pt x="865961" y="983010"/>
                </a:lnTo>
                <a:lnTo>
                  <a:pt x="832031" y="956796"/>
                </a:lnTo>
                <a:lnTo>
                  <a:pt x="805816" y="922866"/>
                </a:lnTo>
                <a:lnTo>
                  <a:pt x="788916" y="882817"/>
                </a:lnTo>
                <a:lnTo>
                  <a:pt x="782927" y="838249"/>
                </a:lnTo>
                <a:lnTo>
                  <a:pt x="782927" y="419124"/>
                </a:lnTo>
                <a:lnTo>
                  <a:pt x="0" y="267720"/>
                </a:lnTo>
                <a:lnTo>
                  <a:pt x="782927" y="167649"/>
                </a:lnTo>
                <a:lnTo>
                  <a:pt x="788916" y="123082"/>
                </a:lnTo>
                <a:lnTo>
                  <a:pt x="805816" y="83033"/>
                </a:lnTo>
                <a:lnTo>
                  <a:pt x="832031" y="49103"/>
                </a:lnTo>
                <a:lnTo>
                  <a:pt x="865961" y="22889"/>
                </a:lnTo>
                <a:lnTo>
                  <a:pt x="906009" y="5988"/>
                </a:lnTo>
                <a:lnTo>
                  <a:pt x="950577" y="0"/>
                </a:lnTo>
                <a:lnTo>
                  <a:pt x="3065677" y="0"/>
                </a:lnTo>
                <a:lnTo>
                  <a:pt x="3129834" y="12761"/>
                </a:lnTo>
                <a:lnTo>
                  <a:pt x="3184223" y="49103"/>
                </a:lnTo>
                <a:lnTo>
                  <a:pt x="3220565" y="103493"/>
                </a:lnTo>
                <a:lnTo>
                  <a:pt x="3233327" y="167649"/>
                </a:lnTo>
                <a:lnTo>
                  <a:pt x="3233327" y="838249"/>
                </a:lnTo>
                <a:lnTo>
                  <a:pt x="3227338" y="882817"/>
                </a:lnTo>
                <a:lnTo>
                  <a:pt x="3210438" y="922866"/>
                </a:lnTo>
                <a:lnTo>
                  <a:pt x="3184223" y="956796"/>
                </a:lnTo>
                <a:lnTo>
                  <a:pt x="3150293" y="983010"/>
                </a:lnTo>
                <a:lnTo>
                  <a:pt x="3110245" y="999911"/>
                </a:lnTo>
                <a:lnTo>
                  <a:pt x="3065677" y="1005899"/>
                </a:lnTo>
                <a:close/>
              </a:path>
            </a:pathLst>
          </a:custGeom>
          <a:solidFill>
            <a:srgbClr val="EEEEE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8" name="Google Shape;1068;p118"/>
          <p:cNvSpPr txBox="1"/>
          <p:nvPr/>
        </p:nvSpPr>
        <p:spPr>
          <a:xfrm>
            <a:off x="6410528" y="4312893"/>
            <a:ext cx="9399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mo"/>
                <a:ea typeface="Arimo"/>
                <a:cs typeface="Arimo"/>
                <a:sym typeface="Arimo"/>
              </a:rPr>
              <a:t>花的種類</a:t>
            </a:r>
            <a:endParaRPr b="0" i="0" sz="1800" u="none" cap="none" strike="noStrike">
              <a:solidFill>
                <a:schemeClr val="dk1"/>
              </a:solidFill>
              <a:latin typeface="Arimo"/>
              <a:ea typeface="Arimo"/>
              <a:cs typeface="Arimo"/>
              <a:sym typeface="Arimo"/>
            </a:endParaRPr>
          </a:p>
        </p:txBody>
      </p:sp>
      <p:sp>
        <p:nvSpPr>
          <p:cNvPr id="1069" name="Google Shape;1069;p118"/>
          <p:cNvSpPr txBox="1"/>
          <p:nvPr/>
        </p:nvSpPr>
        <p:spPr>
          <a:xfrm>
            <a:off x="7390175" y="4324600"/>
            <a:ext cx="927000" cy="276300"/>
          </a:xfrm>
          <a:prstGeom prst="rect">
            <a:avLst/>
          </a:prstGeom>
          <a:solidFill>
            <a:srgbClr val="E06666"/>
          </a:solidFill>
          <a:ln>
            <a:noFill/>
          </a:ln>
        </p:spPr>
        <p:txBody>
          <a:bodyPr anchorCtr="0" anchor="t" bIns="0" lIns="0" spcFirstLastPara="1" rIns="0" wrap="square" tIns="0">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rgbClr val="FFFFFF"/>
                </a:solidFill>
                <a:latin typeface="Arimo"/>
                <a:ea typeface="Arimo"/>
                <a:cs typeface="Arimo"/>
                <a:sym typeface="Arimo"/>
              </a:rPr>
              <a:t>分類問題</a:t>
            </a:r>
            <a:endParaRPr b="0" i="0" sz="1800" u="none" cap="none" strike="noStrike">
              <a:solidFill>
                <a:srgbClr val="FFFFFF"/>
              </a:solidFill>
              <a:latin typeface="Arimo"/>
              <a:ea typeface="Arimo"/>
              <a:cs typeface="Arimo"/>
              <a:sym typeface="Arim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11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b="1" lang="en">
                <a:solidFill>
                  <a:srgbClr val="00B0F0"/>
                </a:solidFill>
              </a:rPr>
              <a:t>Exploratory Data Analysis</a:t>
            </a:r>
            <a:endParaRPr b="1">
              <a:solidFill>
                <a:srgbClr val="00B0F0"/>
              </a:solidFill>
            </a:endParaRPr>
          </a:p>
        </p:txBody>
      </p:sp>
      <p:pic>
        <p:nvPicPr>
          <p:cNvPr id="1076" name="Google Shape;1076;p119"/>
          <p:cNvPicPr preferRelativeResize="0"/>
          <p:nvPr/>
        </p:nvPicPr>
        <p:blipFill rotWithShape="1">
          <a:blip r:embed="rId3">
            <a:alphaModFix/>
          </a:blip>
          <a:srcRect b="0" l="0" r="0" t="0"/>
          <a:stretch/>
        </p:blipFill>
        <p:spPr>
          <a:xfrm>
            <a:off x="2279700" y="1009300"/>
            <a:ext cx="4818000" cy="361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20"/>
          <p:cNvSpPr txBox="1"/>
          <p:nvPr>
            <p:ph type="title"/>
          </p:nvPr>
        </p:nvSpPr>
        <p:spPr>
          <a:xfrm>
            <a:off x="384725" y="157480"/>
            <a:ext cx="74448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lang="en"/>
              <a:t>Iris Classification 2</a:t>
            </a:r>
            <a:r>
              <a:rPr b="0" i="0" lang="en" sz="3600" u="none" cap="none" strike="noStrike">
                <a:solidFill>
                  <a:schemeClr val="dk1"/>
                </a:solidFill>
                <a:latin typeface="Arial"/>
                <a:ea typeface="Arial"/>
                <a:cs typeface="Arial"/>
                <a:sym typeface="Arial"/>
              </a:rPr>
              <a:t>. </a:t>
            </a:r>
            <a:r>
              <a:rPr b="0" i="0" lang="en" sz="3600" u="none" cap="none" strike="noStrike">
                <a:solidFill>
                  <a:schemeClr val="dk1"/>
                </a:solidFill>
                <a:latin typeface="Arimo"/>
                <a:ea typeface="Arimo"/>
                <a:cs typeface="Arimo"/>
                <a:sym typeface="Arimo"/>
              </a:rPr>
              <a:t>資料前處理</a:t>
            </a:r>
            <a:endParaRPr/>
          </a:p>
        </p:txBody>
      </p:sp>
      <p:sp>
        <p:nvSpPr>
          <p:cNvPr id="1082" name="Google Shape;1082;p120"/>
          <p:cNvSpPr txBox="1"/>
          <p:nvPr/>
        </p:nvSpPr>
        <p:spPr>
          <a:xfrm>
            <a:off x="856249" y="3380501"/>
            <a:ext cx="7296900" cy="12828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test_size: </a:t>
            </a:r>
            <a:r>
              <a:rPr b="0" i="0" lang="en" sz="1800" u="none" cap="none" strike="noStrike">
                <a:solidFill>
                  <a:srgbClr val="595959"/>
                </a:solidFill>
                <a:latin typeface="Arimo"/>
                <a:ea typeface="Arimo"/>
                <a:cs typeface="Arimo"/>
                <a:sym typeface="Arimo"/>
              </a:rPr>
              <a:t>一般設定</a:t>
            </a:r>
            <a:r>
              <a:rPr b="0" i="0" lang="en" sz="1800" u="none" cap="none" strike="noStrike">
                <a:solidFill>
                  <a:srgbClr val="595959"/>
                </a:solidFill>
                <a:latin typeface="Arial"/>
                <a:ea typeface="Arial"/>
                <a:cs typeface="Arial"/>
                <a:sym typeface="Arial"/>
              </a:rPr>
              <a:t>0.2~0.3</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shuffle: default = True </a:t>
            </a:r>
            <a:r>
              <a:rPr b="0" i="0" lang="en" sz="1800" u="none" cap="none" strike="noStrike">
                <a:solidFill>
                  <a:srgbClr val="595959"/>
                </a:solidFill>
                <a:latin typeface="Arimo"/>
                <a:ea typeface="Arimo"/>
                <a:cs typeface="Arimo"/>
                <a:sym typeface="Arimo"/>
              </a:rPr>
              <a:t>（將資料順序打亂）</a:t>
            </a:r>
            <a:endParaRPr b="0" i="0" sz="1800" u="none" cap="none" strike="noStrike">
              <a:solidFill>
                <a:schemeClr val="dk1"/>
              </a:solidFill>
              <a:latin typeface="Arimo"/>
              <a:ea typeface="Arimo"/>
              <a:cs typeface="Arimo"/>
              <a:sym typeface="Arimo"/>
            </a:endParaRPr>
          </a:p>
          <a:p>
            <a:pPr indent="-366395" lvl="0" marL="379095" marR="5080" rtl="0" algn="l">
              <a:lnSpc>
                <a:spcPct val="114599"/>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random_state: </a:t>
            </a:r>
            <a:r>
              <a:rPr b="0" i="0" lang="en" sz="1800" u="none" cap="none" strike="noStrike">
                <a:solidFill>
                  <a:srgbClr val="595959"/>
                </a:solidFill>
                <a:latin typeface="Arimo"/>
                <a:ea typeface="Arimo"/>
                <a:cs typeface="Arimo"/>
                <a:sym typeface="Arimo"/>
              </a:rPr>
              <a:t>將資料打亂的方式（</a:t>
            </a:r>
            <a:r>
              <a:rPr b="0" i="0" lang="en" sz="1800" u="none" cap="none" strike="noStrike">
                <a:solidFill>
                  <a:srgbClr val="595959"/>
                </a:solidFill>
                <a:latin typeface="Arial"/>
                <a:ea typeface="Arial"/>
                <a:cs typeface="Arial"/>
                <a:sym typeface="Arial"/>
              </a:rPr>
              <a:t>~random seed</a:t>
            </a:r>
            <a:r>
              <a:rPr b="0" i="0" lang="en" sz="1800" u="none" cap="none" strike="noStrike">
                <a:solidFill>
                  <a:srgbClr val="595959"/>
                </a:solidFill>
                <a:latin typeface="Arimo"/>
                <a:ea typeface="Arimo"/>
                <a:cs typeface="Arimo"/>
                <a:sym typeface="Arimo"/>
              </a:rPr>
              <a:t>，如果</a:t>
            </a:r>
            <a:r>
              <a:rPr b="0" i="0" lang="en" sz="1800" u="none" cap="none" strike="noStrike">
                <a:solidFill>
                  <a:srgbClr val="595959"/>
                </a:solidFill>
                <a:latin typeface="Arial"/>
                <a:ea typeface="Arial"/>
                <a:cs typeface="Arial"/>
                <a:sym typeface="Arial"/>
              </a:rPr>
              <a:t>shuffle</a:t>
            </a:r>
            <a:r>
              <a:rPr b="0" i="0" lang="en" sz="1800" u="none" cap="none" strike="noStrike">
                <a:solidFill>
                  <a:srgbClr val="595959"/>
                </a:solidFill>
                <a:latin typeface="Arimo"/>
                <a:ea typeface="Arimo"/>
                <a:cs typeface="Arimo"/>
                <a:sym typeface="Arimo"/>
              </a:rPr>
              <a:t>設定為 </a:t>
            </a:r>
            <a:r>
              <a:rPr b="0" i="0" lang="en" sz="1800" u="none" cap="none" strike="noStrike">
                <a:solidFill>
                  <a:srgbClr val="595959"/>
                </a:solidFill>
                <a:latin typeface="Arial"/>
                <a:ea typeface="Arial"/>
                <a:cs typeface="Arial"/>
                <a:sym typeface="Arial"/>
              </a:rPr>
              <a:t>False</a:t>
            </a:r>
            <a:r>
              <a:rPr b="0" i="0" lang="en" sz="1800" u="none" cap="none" strike="noStrike">
                <a:solidFill>
                  <a:srgbClr val="595959"/>
                </a:solidFill>
                <a:latin typeface="Arimo"/>
                <a:ea typeface="Arimo"/>
                <a:cs typeface="Arimo"/>
                <a:sym typeface="Arimo"/>
              </a:rPr>
              <a:t>，</a:t>
            </a:r>
            <a:r>
              <a:rPr b="0" i="0" lang="en" sz="1800" u="none" cap="none" strike="noStrike">
                <a:solidFill>
                  <a:srgbClr val="595959"/>
                </a:solidFill>
                <a:latin typeface="Arial"/>
                <a:ea typeface="Arial"/>
                <a:cs typeface="Arial"/>
                <a:sym typeface="Arial"/>
              </a:rPr>
              <a:t>random_state</a:t>
            </a:r>
            <a:r>
              <a:rPr b="0" i="0" lang="en" sz="1800" u="none" cap="none" strike="noStrike">
                <a:solidFill>
                  <a:srgbClr val="595959"/>
                </a:solidFill>
                <a:latin typeface="Arimo"/>
                <a:ea typeface="Arimo"/>
                <a:cs typeface="Arimo"/>
                <a:sym typeface="Arimo"/>
              </a:rPr>
              <a:t>不會產生效果）</a:t>
            </a:r>
            <a:endParaRPr b="0" i="0" sz="1800" u="none" cap="none" strike="noStrike">
              <a:solidFill>
                <a:schemeClr val="dk1"/>
              </a:solidFill>
              <a:latin typeface="Arimo"/>
              <a:ea typeface="Arimo"/>
              <a:cs typeface="Arimo"/>
              <a:sym typeface="Arimo"/>
            </a:endParaRPr>
          </a:p>
        </p:txBody>
      </p:sp>
      <p:sp>
        <p:nvSpPr>
          <p:cNvPr id="1083" name="Google Shape;1083;p120"/>
          <p:cNvSpPr/>
          <p:nvPr/>
        </p:nvSpPr>
        <p:spPr>
          <a:xfrm>
            <a:off x="1086900" y="2654200"/>
            <a:ext cx="6983400" cy="265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20"/>
          <p:cNvSpPr/>
          <p:nvPr/>
        </p:nvSpPr>
        <p:spPr>
          <a:xfrm>
            <a:off x="1029775" y="2654200"/>
            <a:ext cx="2222400" cy="265200"/>
          </a:xfrm>
          <a:prstGeom prst="rect">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5" name="Google Shape;1085;p120"/>
          <p:cNvCxnSpPr/>
          <p:nvPr/>
        </p:nvCxnSpPr>
        <p:spPr>
          <a:xfrm rot="10800000">
            <a:off x="1035550" y="2517275"/>
            <a:ext cx="2190900" cy="0"/>
          </a:xfrm>
          <a:prstGeom prst="straightConnector1">
            <a:avLst/>
          </a:prstGeom>
          <a:noFill/>
          <a:ln cap="flat" cmpd="sng" w="9525">
            <a:solidFill>
              <a:schemeClr val="dk2"/>
            </a:solidFill>
            <a:prstDash val="solid"/>
            <a:round/>
            <a:headEnd len="sm" w="sm" type="none"/>
            <a:tailEnd len="med" w="med" type="triangle"/>
          </a:ln>
        </p:spPr>
      </p:cxnSp>
      <p:cxnSp>
        <p:nvCxnSpPr>
          <p:cNvPr id="1086" name="Google Shape;1086;p120"/>
          <p:cNvCxnSpPr/>
          <p:nvPr/>
        </p:nvCxnSpPr>
        <p:spPr>
          <a:xfrm>
            <a:off x="3312025" y="2517275"/>
            <a:ext cx="4715700" cy="0"/>
          </a:xfrm>
          <a:prstGeom prst="straightConnector1">
            <a:avLst/>
          </a:prstGeom>
          <a:noFill/>
          <a:ln cap="flat" cmpd="sng" w="9525">
            <a:solidFill>
              <a:schemeClr val="dk2"/>
            </a:solidFill>
            <a:prstDash val="solid"/>
            <a:round/>
            <a:headEnd len="sm" w="sm" type="none"/>
            <a:tailEnd len="med" w="med" type="triangle"/>
          </a:ln>
        </p:spPr>
      </p:cxnSp>
      <p:sp>
        <p:nvSpPr>
          <p:cNvPr id="1087" name="Google Shape;1087;p120"/>
          <p:cNvSpPr txBox="1"/>
          <p:nvPr/>
        </p:nvSpPr>
        <p:spPr>
          <a:xfrm>
            <a:off x="1290700" y="19675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FF0000"/>
                </a:solidFill>
                <a:latin typeface="Arial"/>
                <a:ea typeface="Arial"/>
                <a:cs typeface="Arial"/>
                <a:sym typeface="Arial"/>
              </a:rPr>
              <a:t>測試集 30%</a:t>
            </a:r>
            <a:endParaRPr b="0" i="0" sz="2400" u="none" cap="none" strike="noStrike">
              <a:solidFill>
                <a:srgbClr val="FF0000"/>
              </a:solidFill>
              <a:latin typeface="Arial"/>
              <a:ea typeface="Arial"/>
              <a:cs typeface="Arial"/>
              <a:sym typeface="Arial"/>
            </a:endParaRPr>
          </a:p>
        </p:txBody>
      </p:sp>
      <p:sp>
        <p:nvSpPr>
          <p:cNvPr id="1088" name="Google Shape;1088;p120"/>
          <p:cNvSpPr txBox="1"/>
          <p:nvPr/>
        </p:nvSpPr>
        <p:spPr>
          <a:xfrm>
            <a:off x="4761925" y="1973875"/>
            <a:ext cx="1985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6D9EEB"/>
                </a:solidFill>
                <a:latin typeface="Arial"/>
                <a:ea typeface="Arial"/>
                <a:cs typeface="Arial"/>
                <a:sym typeface="Arial"/>
              </a:rPr>
              <a:t>訓練集 70%</a:t>
            </a:r>
            <a:endParaRPr b="0" i="0" sz="2400" u="none" cap="none" strike="noStrike">
              <a:solidFill>
                <a:srgbClr val="6D9EEB"/>
              </a:solidFill>
              <a:latin typeface="Arial"/>
              <a:ea typeface="Arial"/>
              <a:cs typeface="Arial"/>
              <a:sym typeface="Arial"/>
            </a:endParaRPr>
          </a:p>
        </p:txBody>
      </p:sp>
      <p:pic>
        <p:nvPicPr>
          <p:cNvPr id="1089" name="Google Shape;1089;p120"/>
          <p:cNvPicPr preferRelativeResize="0"/>
          <p:nvPr/>
        </p:nvPicPr>
        <p:blipFill rotWithShape="1">
          <a:blip r:embed="rId3">
            <a:alphaModFix/>
          </a:blip>
          <a:srcRect b="0" l="0" r="0" t="0"/>
          <a:stretch/>
        </p:blipFill>
        <p:spPr>
          <a:xfrm>
            <a:off x="152400" y="1387768"/>
            <a:ext cx="8839202" cy="473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121"/>
          <p:cNvSpPr txBox="1"/>
          <p:nvPr>
            <p:ph type="title"/>
          </p:nvPr>
        </p:nvSpPr>
        <p:spPr>
          <a:xfrm>
            <a:off x="384725" y="157480"/>
            <a:ext cx="67920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lang="en"/>
              <a:t>Iris Classification </a:t>
            </a:r>
            <a:r>
              <a:rPr b="0" i="0" lang="en" sz="3600" u="none" cap="none" strike="noStrike">
                <a:solidFill>
                  <a:schemeClr val="dk1"/>
                </a:solidFill>
                <a:latin typeface="Arial"/>
                <a:ea typeface="Arial"/>
                <a:cs typeface="Arial"/>
                <a:sym typeface="Arial"/>
              </a:rPr>
              <a:t>- </a:t>
            </a:r>
            <a:r>
              <a:rPr lang="en"/>
              <a:t>3</a:t>
            </a:r>
            <a:r>
              <a:rPr b="0" i="0" lang="en" sz="3600" u="none" cap="none" strike="noStrike">
                <a:solidFill>
                  <a:schemeClr val="dk1"/>
                </a:solidFill>
                <a:latin typeface="Arial"/>
                <a:ea typeface="Arial"/>
                <a:cs typeface="Arial"/>
                <a:sym typeface="Arial"/>
              </a:rPr>
              <a:t>. Training</a:t>
            </a:r>
            <a:endParaRPr/>
          </a:p>
        </p:txBody>
      </p:sp>
      <p:sp>
        <p:nvSpPr>
          <p:cNvPr id="1095" name="Google Shape;1095;p121"/>
          <p:cNvSpPr/>
          <p:nvPr/>
        </p:nvSpPr>
        <p:spPr>
          <a:xfrm>
            <a:off x="304800" y="1137025"/>
            <a:ext cx="8520600" cy="167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6" name="Google Shape;1096;p121"/>
          <p:cNvSpPr/>
          <p:nvPr/>
        </p:nvSpPr>
        <p:spPr>
          <a:xfrm>
            <a:off x="3499725" y="1825924"/>
            <a:ext cx="1703070" cy="934085"/>
          </a:xfrm>
          <a:custGeom>
            <a:rect b="b" l="l" r="r" t="t"/>
            <a:pathLst>
              <a:path extrusionOk="0" h="934085" w="1703070">
                <a:moveTo>
                  <a:pt x="0" y="0"/>
                </a:moveTo>
                <a:lnTo>
                  <a:pt x="1702799" y="0"/>
                </a:lnTo>
                <a:lnTo>
                  <a:pt x="1702799" y="933599"/>
                </a:lnTo>
                <a:lnTo>
                  <a:pt x="0" y="9335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7" name="Google Shape;1097;p121"/>
          <p:cNvSpPr/>
          <p:nvPr/>
        </p:nvSpPr>
        <p:spPr>
          <a:xfrm>
            <a:off x="1523450" y="3190175"/>
            <a:ext cx="407250" cy="648600"/>
          </a:xfrm>
          <a:custGeom>
            <a:rect b="b" l="l" r="r" t="t"/>
            <a:pathLst>
              <a:path extrusionOk="0" h="25944" w="16290">
                <a:moveTo>
                  <a:pt x="16290" y="0"/>
                </a:moveTo>
                <a:lnTo>
                  <a:pt x="0" y="0"/>
                </a:lnTo>
                <a:lnTo>
                  <a:pt x="0" y="25944"/>
                </a:lnTo>
                <a:lnTo>
                  <a:pt x="16290" y="25944"/>
                </a:lnTo>
              </a:path>
            </a:pathLst>
          </a:custGeom>
          <a:noFill/>
          <a:ln cap="flat" cmpd="sng" w="9525">
            <a:solidFill>
              <a:schemeClr val="dk2"/>
            </a:solidFill>
            <a:prstDash val="solid"/>
            <a:round/>
            <a:headEnd len="sm" w="sm" type="none"/>
            <a:tailEnd len="sm" w="sm" type="none"/>
          </a:ln>
        </p:spPr>
      </p:sp>
      <p:sp>
        <p:nvSpPr>
          <p:cNvPr id="1098" name="Google Shape;1098;p121"/>
          <p:cNvSpPr txBox="1"/>
          <p:nvPr/>
        </p:nvSpPr>
        <p:spPr>
          <a:xfrm>
            <a:off x="988375" y="3406750"/>
            <a:ext cx="952200" cy="251100"/>
          </a:xfrm>
          <a:prstGeom prst="rect">
            <a:avLst/>
          </a:prstGeom>
          <a:solidFill>
            <a:srgbClr val="EFEFEF"/>
          </a:solid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mo"/>
                <a:ea typeface="Arimo"/>
                <a:cs typeface="Arimo"/>
                <a:sym typeface="Arimo"/>
              </a:rPr>
              <a:t>選擇模型</a:t>
            </a:r>
            <a:endParaRPr b="0" i="0" sz="1400" u="none" cap="none" strike="noStrike">
              <a:solidFill>
                <a:srgbClr val="434343"/>
              </a:solidFill>
              <a:latin typeface="Arimo"/>
              <a:ea typeface="Arimo"/>
              <a:cs typeface="Arimo"/>
              <a:sym typeface="Arimo"/>
            </a:endParaRPr>
          </a:p>
        </p:txBody>
      </p:sp>
      <p:sp>
        <p:nvSpPr>
          <p:cNvPr id="1099" name="Google Shape;1099;p121"/>
          <p:cNvSpPr/>
          <p:nvPr/>
        </p:nvSpPr>
        <p:spPr>
          <a:xfrm>
            <a:off x="2075116" y="2979075"/>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1270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from sklearn.linear_model import LogisticRegression</a:t>
            </a:r>
            <a:endParaRPr b="1" i="0" sz="2400" u="none" cap="none" strike="noStrike">
              <a:solidFill>
                <a:srgbClr val="434343"/>
              </a:solidFill>
              <a:latin typeface="Calibri"/>
              <a:ea typeface="Calibri"/>
              <a:cs typeface="Calibri"/>
              <a:sym typeface="Calibri"/>
            </a:endParaRPr>
          </a:p>
        </p:txBody>
      </p:sp>
      <p:sp>
        <p:nvSpPr>
          <p:cNvPr id="1100" name="Google Shape;1100;p121"/>
          <p:cNvSpPr/>
          <p:nvPr/>
        </p:nvSpPr>
        <p:spPr>
          <a:xfrm>
            <a:off x="2073866" y="3532974"/>
            <a:ext cx="61380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model = LogisticRegression()</a:t>
            </a:r>
            <a:endParaRPr b="1" i="0" sz="1800" u="none" cap="none" strike="noStrike">
              <a:solidFill>
                <a:schemeClr val="dk1"/>
              </a:solidFill>
              <a:latin typeface="Arial"/>
              <a:ea typeface="Arial"/>
              <a:cs typeface="Arial"/>
              <a:sym typeface="Arial"/>
            </a:endParaRPr>
          </a:p>
        </p:txBody>
      </p:sp>
      <p:sp>
        <p:nvSpPr>
          <p:cNvPr id="1101" name="Google Shape;1101;p121"/>
          <p:cNvSpPr txBox="1"/>
          <p:nvPr/>
        </p:nvSpPr>
        <p:spPr>
          <a:xfrm>
            <a:off x="998875" y="4190275"/>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mo"/>
                <a:ea typeface="Arimo"/>
                <a:cs typeface="Arimo"/>
                <a:sym typeface="Arimo"/>
              </a:rPr>
              <a:t>訓練模型</a:t>
            </a:r>
            <a:endParaRPr b="0" i="0" sz="1400" u="none" cap="none" strike="noStrike">
              <a:solidFill>
                <a:srgbClr val="434343"/>
              </a:solidFill>
              <a:latin typeface="Arimo"/>
              <a:ea typeface="Arimo"/>
              <a:cs typeface="Arimo"/>
              <a:sym typeface="Arimo"/>
            </a:endParaRPr>
          </a:p>
        </p:txBody>
      </p:sp>
      <p:sp>
        <p:nvSpPr>
          <p:cNvPr id="1102" name="Google Shape;1102;p121"/>
          <p:cNvSpPr/>
          <p:nvPr/>
        </p:nvSpPr>
        <p:spPr>
          <a:xfrm>
            <a:off x="2073875" y="4086875"/>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6111"/>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model.fit(X_train,y_train)</a:t>
            </a:r>
            <a:endParaRPr b="1" i="0" sz="2400" u="none" cap="none" strike="noStrike">
              <a:solidFill>
                <a:srgbClr val="434343"/>
              </a:solidFill>
              <a:latin typeface="Calibri"/>
              <a:ea typeface="Calibri"/>
              <a:cs typeface="Calibri"/>
              <a:sym typeface="Calibri"/>
            </a:endParaRPr>
          </a:p>
        </p:txBody>
      </p:sp>
      <p:sp>
        <p:nvSpPr>
          <p:cNvPr id="1103" name="Google Shape;1103;p121"/>
          <p:cNvSpPr/>
          <p:nvPr/>
        </p:nvSpPr>
        <p:spPr>
          <a:xfrm>
            <a:off x="2073875" y="4620275"/>
            <a:ext cx="6138000" cy="4005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y_test_pred = model.predict(X_test)</a:t>
            </a:r>
            <a:endParaRPr b="1" i="0" sz="2400" u="none" cap="none" strike="noStrike">
              <a:solidFill>
                <a:srgbClr val="434343"/>
              </a:solidFill>
              <a:latin typeface="Calibri"/>
              <a:ea typeface="Calibri"/>
              <a:cs typeface="Calibri"/>
              <a:sym typeface="Calibri"/>
            </a:endParaRPr>
          </a:p>
        </p:txBody>
      </p:sp>
      <p:sp>
        <p:nvSpPr>
          <p:cNvPr id="1104" name="Google Shape;1104;p121"/>
          <p:cNvSpPr txBox="1"/>
          <p:nvPr/>
        </p:nvSpPr>
        <p:spPr>
          <a:xfrm>
            <a:off x="998875" y="4723675"/>
            <a:ext cx="1017900" cy="251100"/>
          </a:xfrm>
          <a:prstGeom prst="rect">
            <a:avLst/>
          </a:prstGeom>
          <a:noFill/>
          <a:ln>
            <a:noFill/>
          </a:ln>
        </p:spPr>
        <p:txBody>
          <a:bodyPr anchorCtr="0" anchor="ctr" bIns="0" lIns="0" spcFirstLastPara="1" rIns="0" wrap="square" tIns="12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Arimo"/>
                <a:ea typeface="Arimo"/>
                <a:cs typeface="Arimo"/>
                <a:sym typeface="Arimo"/>
              </a:rPr>
              <a:t>預測</a:t>
            </a:r>
            <a:endParaRPr b="0" i="0" sz="1400" u="none" cap="none" strike="noStrike">
              <a:solidFill>
                <a:srgbClr val="434343"/>
              </a:solidFill>
              <a:latin typeface="Arimo"/>
              <a:ea typeface="Arimo"/>
              <a:cs typeface="Arimo"/>
              <a:sym typeface="Arim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22"/>
          <p:cNvSpPr txBox="1"/>
          <p:nvPr>
            <p:ph type="title"/>
          </p:nvPr>
        </p:nvSpPr>
        <p:spPr>
          <a:xfrm>
            <a:off x="384725" y="157480"/>
            <a:ext cx="64263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1400"/>
              <a:buNone/>
            </a:pPr>
            <a:r>
              <a:rPr lang="en">
                <a:latin typeface="Arimo"/>
                <a:ea typeface="Arimo"/>
                <a:cs typeface="Arimo"/>
                <a:sym typeface="Arimo"/>
              </a:rPr>
              <a:t>What’s New</a:t>
            </a:r>
            <a:r>
              <a:rPr b="0" i="0" lang="en" sz="3600" u="none" cap="none" strike="noStrike">
                <a:solidFill>
                  <a:schemeClr val="dk1"/>
                </a:solidFill>
                <a:latin typeface="Arimo"/>
                <a:ea typeface="Arimo"/>
                <a:cs typeface="Arimo"/>
                <a:sym typeface="Arimo"/>
              </a:rPr>
              <a:t>？</a:t>
            </a:r>
            <a:endParaRPr/>
          </a:p>
        </p:txBody>
      </p:sp>
      <p:sp>
        <p:nvSpPr>
          <p:cNvPr id="1110" name="Google Shape;1110;p122"/>
          <p:cNvSpPr txBox="1"/>
          <p:nvPr/>
        </p:nvSpPr>
        <p:spPr>
          <a:xfrm>
            <a:off x="429224" y="1036207"/>
            <a:ext cx="3096900" cy="391200"/>
          </a:xfrm>
          <a:prstGeom prst="rect">
            <a:avLst/>
          </a:prstGeom>
          <a:noFill/>
          <a:ln>
            <a:noFill/>
          </a:ln>
        </p:spPr>
        <p:txBody>
          <a:bodyPr anchorCtr="0" anchor="t" bIns="0" lIns="0" spcFirstLastPara="1" rIns="0" wrap="square" tIns="12700">
            <a:noAutofit/>
          </a:bodyPr>
          <a:lstStyle/>
          <a:p>
            <a:pPr indent="-412115" lvl="0" marL="424815" marR="0" rtl="0" algn="l">
              <a:lnSpc>
                <a:spcPct val="100000"/>
              </a:lnSpc>
              <a:spcBef>
                <a:spcPts val="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Logistic Regression</a:t>
            </a:r>
            <a:endParaRPr b="0" i="0" sz="2400" u="none" cap="none" strike="noStrike">
              <a:solidFill>
                <a:schemeClr val="dk1"/>
              </a:solidFill>
              <a:latin typeface="Arial"/>
              <a:ea typeface="Arial"/>
              <a:cs typeface="Arial"/>
              <a:sym typeface="Arial"/>
            </a:endParaRPr>
          </a:p>
        </p:txBody>
      </p:sp>
      <p:sp>
        <p:nvSpPr>
          <p:cNvPr id="1111" name="Google Shape;1111;p122"/>
          <p:cNvSpPr txBox="1"/>
          <p:nvPr/>
        </p:nvSpPr>
        <p:spPr>
          <a:xfrm>
            <a:off x="429224" y="3423043"/>
            <a:ext cx="5240100" cy="1282800"/>
          </a:xfrm>
          <a:prstGeom prst="rect">
            <a:avLst/>
          </a:prstGeom>
          <a:noFill/>
          <a:ln>
            <a:noFill/>
          </a:ln>
        </p:spPr>
        <p:txBody>
          <a:bodyPr anchorCtr="0" anchor="t" bIns="0" lIns="0" spcFirstLastPara="1" rIns="0" wrap="square" tIns="66025">
            <a:noAutofit/>
          </a:bodyPr>
          <a:lstStyle/>
          <a:p>
            <a:pPr indent="-412115" lvl="0" marL="424815" marR="0" rtl="0" algn="l">
              <a:lnSpc>
                <a:spcPct val="100000"/>
              </a:lnSpc>
              <a:spcBef>
                <a:spcPts val="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Evaluation Metrics for Classification</a:t>
            </a:r>
            <a:endParaRPr b="0" i="0" sz="2400" u="none" cap="none" strike="noStrike">
              <a:solidFill>
                <a:schemeClr val="dk1"/>
              </a:solidFill>
              <a:latin typeface="Arial"/>
              <a:ea typeface="Arial"/>
              <a:cs typeface="Arial"/>
              <a:sym typeface="Arial"/>
            </a:endParaRPr>
          </a:p>
          <a:p>
            <a:pPr indent="-412114" lvl="1" marL="882014" marR="0" rtl="0" algn="l">
              <a:lnSpc>
                <a:spcPct val="100000"/>
              </a:lnSpc>
              <a:spcBef>
                <a:spcPts val="42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Accuracy</a:t>
            </a:r>
            <a:endParaRPr b="0" i="0" sz="2400" u="none" cap="none" strike="noStrike">
              <a:solidFill>
                <a:schemeClr val="dk1"/>
              </a:solidFill>
              <a:latin typeface="Arial"/>
              <a:ea typeface="Arial"/>
              <a:cs typeface="Arial"/>
              <a:sym typeface="Arial"/>
            </a:endParaRPr>
          </a:p>
          <a:p>
            <a:pPr indent="-412114" lvl="1" marL="882014" marR="0" rtl="0" algn="l">
              <a:lnSpc>
                <a:spcPct val="100000"/>
              </a:lnSpc>
              <a:spcBef>
                <a:spcPts val="420"/>
              </a:spcBef>
              <a:spcAft>
                <a:spcPts val="0"/>
              </a:spcAft>
              <a:buClr>
                <a:srgbClr val="595959"/>
              </a:buClr>
              <a:buSzPts val="2400"/>
              <a:buFont typeface="Arial"/>
              <a:buChar char="○"/>
            </a:pPr>
            <a:r>
              <a:rPr b="0" i="0" lang="en" sz="2400" u="none" cap="none" strike="noStrike">
                <a:solidFill>
                  <a:srgbClr val="595959"/>
                </a:solidFill>
                <a:latin typeface="Arial"/>
                <a:ea typeface="Arial"/>
                <a:cs typeface="Arial"/>
                <a:sym typeface="Arial"/>
              </a:rPr>
              <a:t>Confusion Matrix</a:t>
            </a:r>
            <a:endParaRPr b="0" i="0" sz="2400" u="none" cap="none" strike="noStrike">
              <a:solidFill>
                <a:schemeClr val="dk1"/>
              </a:solidFill>
              <a:latin typeface="Arial"/>
              <a:ea typeface="Arial"/>
              <a:cs typeface="Arial"/>
              <a:sym typeface="Arial"/>
            </a:endParaRPr>
          </a:p>
        </p:txBody>
      </p:sp>
      <p:pic>
        <p:nvPicPr>
          <p:cNvPr id="1112" name="Google Shape;1112;p122"/>
          <p:cNvPicPr preferRelativeResize="0"/>
          <p:nvPr/>
        </p:nvPicPr>
        <p:blipFill rotWithShape="1">
          <a:blip r:embed="rId3">
            <a:alphaModFix/>
          </a:blip>
          <a:srcRect b="0" l="0" r="0" t="0"/>
          <a:stretch/>
        </p:blipFill>
        <p:spPr>
          <a:xfrm>
            <a:off x="3648344" y="1079995"/>
            <a:ext cx="5112980" cy="238672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123"/>
          <p:cNvSpPr/>
          <p:nvPr/>
        </p:nvSpPr>
        <p:spPr>
          <a:xfrm>
            <a:off x="4552076" y="978799"/>
            <a:ext cx="4363200" cy="190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8" name="Google Shape;1118;p123"/>
          <p:cNvSpPr txBox="1"/>
          <p:nvPr>
            <p:ph type="title"/>
          </p:nvPr>
        </p:nvSpPr>
        <p:spPr>
          <a:xfrm>
            <a:off x="384725" y="157487"/>
            <a:ext cx="85497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Classification- Accuracy, Confusion Matrix</a:t>
            </a:r>
            <a:endParaRPr/>
          </a:p>
        </p:txBody>
      </p:sp>
      <p:sp>
        <p:nvSpPr>
          <p:cNvPr id="1119" name="Google Shape;1119;p123"/>
          <p:cNvSpPr/>
          <p:nvPr/>
        </p:nvSpPr>
        <p:spPr>
          <a:xfrm>
            <a:off x="442174" y="1819025"/>
            <a:ext cx="3679500" cy="615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0" name="Google Shape;1120;p123"/>
          <p:cNvSpPr/>
          <p:nvPr/>
        </p:nvSpPr>
        <p:spPr>
          <a:xfrm>
            <a:off x="5928574" y="1567050"/>
            <a:ext cx="1202054" cy="480060"/>
          </a:xfrm>
          <a:custGeom>
            <a:rect b="b" l="l" r="r" t="t"/>
            <a:pathLst>
              <a:path extrusionOk="0" h="480060" w="1202054">
                <a:moveTo>
                  <a:pt x="0" y="0"/>
                </a:moveTo>
                <a:lnTo>
                  <a:pt x="1201499" y="0"/>
                </a:lnTo>
                <a:lnTo>
                  <a:pt x="1201499" y="479699"/>
                </a:lnTo>
                <a:lnTo>
                  <a:pt x="0" y="479699"/>
                </a:lnTo>
                <a:lnTo>
                  <a:pt x="0" y="0"/>
                </a:lnTo>
                <a:close/>
              </a:path>
            </a:pathLst>
          </a:custGeom>
          <a:noFill/>
          <a:ln cap="flat" cmpd="sng" w="3807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1" name="Google Shape;1121;p123"/>
          <p:cNvSpPr/>
          <p:nvPr/>
        </p:nvSpPr>
        <p:spPr>
          <a:xfrm>
            <a:off x="7376375" y="2176650"/>
            <a:ext cx="1202054" cy="480060"/>
          </a:xfrm>
          <a:custGeom>
            <a:rect b="b" l="l" r="r" t="t"/>
            <a:pathLst>
              <a:path extrusionOk="0" h="480060" w="1202054">
                <a:moveTo>
                  <a:pt x="0" y="0"/>
                </a:moveTo>
                <a:lnTo>
                  <a:pt x="1201499" y="0"/>
                </a:lnTo>
                <a:lnTo>
                  <a:pt x="1201499" y="479699"/>
                </a:lnTo>
                <a:lnTo>
                  <a:pt x="0" y="479699"/>
                </a:lnTo>
                <a:lnTo>
                  <a:pt x="0" y="0"/>
                </a:lnTo>
                <a:close/>
              </a:path>
            </a:pathLst>
          </a:custGeom>
          <a:noFill/>
          <a:ln cap="flat" cmpd="sng" w="3807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2" name="Google Shape;1122;p123"/>
          <p:cNvSpPr/>
          <p:nvPr/>
        </p:nvSpPr>
        <p:spPr>
          <a:xfrm>
            <a:off x="2267349" y="1819025"/>
            <a:ext cx="1202054" cy="234314"/>
          </a:xfrm>
          <a:custGeom>
            <a:rect b="b" l="l" r="r" t="t"/>
            <a:pathLst>
              <a:path extrusionOk="0" h="234314" w="1202054">
                <a:moveTo>
                  <a:pt x="0" y="0"/>
                </a:moveTo>
                <a:lnTo>
                  <a:pt x="1201499" y="0"/>
                </a:lnTo>
                <a:lnTo>
                  <a:pt x="1201499" y="234299"/>
                </a:lnTo>
                <a:lnTo>
                  <a:pt x="0" y="234299"/>
                </a:lnTo>
                <a:lnTo>
                  <a:pt x="0" y="0"/>
                </a:lnTo>
                <a:close/>
              </a:path>
            </a:pathLst>
          </a:custGeom>
          <a:noFill/>
          <a:ln cap="flat" cmpd="sng" w="3807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3" name="Google Shape;1123;p123"/>
          <p:cNvSpPr txBox="1"/>
          <p:nvPr/>
        </p:nvSpPr>
        <p:spPr>
          <a:xfrm>
            <a:off x="429225" y="1036200"/>
            <a:ext cx="3849900" cy="391200"/>
          </a:xfrm>
          <a:prstGeom prst="rect">
            <a:avLst/>
          </a:prstGeom>
          <a:noFill/>
          <a:ln cap="flat" cmpd="sng" w="19050">
            <a:solidFill>
              <a:srgbClr val="999999"/>
            </a:solidFill>
            <a:prstDash val="solid"/>
            <a:round/>
            <a:headEnd len="sm" w="sm" type="none"/>
            <a:tailEnd len="sm" w="sm" type="none"/>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595959"/>
                </a:solidFill>
                <a:latin typeface="Arial"/>
                <a:ea typeface="Arial"/>
                <a:cs typeface="Arial"/>
                <a:sym typeface="Arial"/>
              </a:rPr>
              <a:t> Accuracy:</a:t>
            </a:r>
            <a:r>
              <a:rPr b="0" i="0" lang="en" sz="2400" u="sng" cap="none" strike="noStrike">
                <a:solidFill>
                  <a:schemeClr val="hlink"/>
                </a:solidFill>
                <a:latin typeface="Arial"/>
                <a:ea typeface="Arial"/>
                <a:cs typeface="Arial"/>
                <a:sym typeface="Arial"/>
                <a:hlinkClick r:id="rId5"/>
              </a:rPr>
              <a:t>Confusion Matrix</a:t>
            </a:r>
            <a:endParaRPr b="0" i="0" sz="2400" u="none" cap="none" strike="noStrike">
              <a:solidFill>
                <a:schemeClr val="dk1"/>
              </a:solidFill>
              <a:latin typeface="Arial"/>
              <a:ea typeface="Arial"/>
              <a:cs typeface="Arial"/>
              <a:sym typeface="Arial"/>
            </a:endParaRPr>
          </a:p>
        </p:txBody>
      </p:sp>
      <p:sp>
        <p:nvSpPr>
          <p:cNvPr id="1124" name="Google Shape;1124;p123"/>
          <p:cNvSpPr txBox="1"/>
          <p:nvPr/>
        </p:nvSpPr>
        <p:spPr>
          <a:xfrm>
            <a:off x="1822775" y="2992175"/>
            <a:ext cx="1606200" cy="391200"/>
          </a:xfrm>
          <a:prstGeom prst="rect">
            <a:avLst/>
          </a:prstGeom>
          <a:solidFill>
            <a:srgbClr val="999999"/>
          </a:solidFill>
          <a:ln cap="flat" cmpd="sng" w="19050">
            <a:solidFill>
              <a:srgbClr val="999999"/>
            </a:solidFill>
            <a:prstDash val="solid"/>
            <a:round/>
            <a:headEnd len="sm" w="sm" type="none"/>
            <a:tailEnd len="sm" w="sm" type="none"/>
          </a:ln>
        </p:spPr>
        <p:txBody>
          <a:bodyPr anchorCtr="0" anchor="ctr" bIns="0" lIns="0" spcFirstLastPara="1" rIns="0" wrap="square" tIns="12700">
            <a:noAutofit/>
          </a:bodyPr>
          <a:lstStyle/>
          <a:p>
            <a:pPr indent="0" lvl="0" marL="1270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Arial"/>
                <a:ea typeface="Arial"/>
                <a:cs typeface="Arial"/>
                <a:sym typeface="Arial"/>
              </a:rPr>
              <a:t>accuracy:0.96</a:t>
            </a:r>
            <a:endParaRPr b="0" i="0" sz="1800" u="none" cap="none" strike="noStrike">
              <a:solidFill>
                <a:srgbClr val="FFFFFF"/>
              </a:solidFill>
              <a:latin typeface="Arial"/>
              <a:ea typeface="Arial"/>
              <a:cs typeface="Arial"/>
              <a:sym typeface="Arial"/>
            </a:endParaRPr>
          </a:p>
        </p:txBody>
      </p:sp>
      <p:graphicFrame>
        <p:nvGraphicFramePr>
          <p:cNvPr id="1125" name="Google Shape;1125;p123"/>
          <p:cNvGraphicFramePr/>
          <p:nvPr/>
        </p:nvGraphicFramePr>
        <p:xfrm>
          <a:off x="442187" y="3500987"/>
          <a:ext cx="3000000" cy="3000000"/>
        </p:xfrm>
        <a:graphic>
          <a:graphicData uri="http://schemas.openxmlformats.org/drawingml/2006/table">
            <a:tbl>
              <a:tblPr bandRow="1" firstRow="1">
                <a:noFill/>
                <a:tableStyleId>{9D0E6E33-ECD2-43C4-976A-9ACB28D1ADFF}</a:tableStyleId>
              </a:tblPr>
              <a:tblGrid>
                <a:gridCol w="854900"/>
                <a:gridCol w="854900"/>
                <a:gridCol w="854900"/>
                <a:gridCol w="854900"/>
              </a:tblGrid>
              <a:tr h="381000">
                <a:tc>
                  <a:txBody>
                    <a:bodyPr/>
                    <a:lstStyle/>
                    <a:p>
                      <a:pPr indent="0" lvl="0" marL="0" marR="0" rtl="0" algn="l">
                        <a:lnSpc>
                          <a:spcPct val="100000"/>
                        </a:lnSpc>
                        <a:spcBef>
                          <a:spcPts val="0"/>
                        </a:spcBef>
                        <a:spcAft>
                          <a:spcPts val="0"/>
                        </a:spcAft>
                        <a:buClr>
                          <a:srgbClr val="000000"/>
                        </a:buClr>
                        <a:buSzPts val="2000"/>
                        <a:buFont typeface="Arial"/>
                        <a:buNone/>
                      </a:pPr>
                      <a:r>
                        <a:t/>
                      </a:r>
                      <a:endParaRPr sz="20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Pre 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Pre 1</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Pre 2</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Actual 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18</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Actual 1</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13</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0000"/>
                          </a:solidFill>
                          <a:latin typeface="Arial"/>
                          <a:ea typeface="Arial"/>
                          <a:cs typeface="Arial"/>
                          <a:sym typeface="Arial"/>
                        </a:rPr>
                        <a:t>2</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Actual 2</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0</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17</a:t>
                      </a:r>
                      <a:endParaRPr sz="1400" u="none" cap="none" strike="noStrike">
                        <a:latin typeface="Arial"/>
                        <a:ea typeface="Arial"/>
                        <a:cs typeface="Arial"/>
                        <a:sym typeface="Arial"/>
                      </a:endParaRPr>
                    </a:p>
                  </a:txBody>
                  <a:tcPr marT="736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126" name="Google Shape;1126;p123"/>
          <p:cNvSpPr txBox="1"/>
          <p:nvPr/>
        </p:nvSpPr>
        <p:spPr>
          <a:xfrm>
            <a:off x="5021950" y="3478100"/>
            <a:ext cx="3320100" cy="391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2400"/>
              <a:buFont typeface="Arial"/>
              <a:buNone/>
            </a:pPr>
            <a:r>
              <a:rPr b="1" i="0" lang="en" sz="2400" u="none" cap="none" strike="noStrike">
                <a:solidFill>
                  <a:srgbClr val="00B0F0"/>
                </a:solidFill>
                <a:latin typeface="Arial"/>
                <a:ea typeface="Arial"/>
                <a:cs typeface="Arial"/>
                <a:sym typeface="Arial"/>
              </a:rPr>
              <a:t>Why Confusion Matrix</a:t>
            </a:r>
            <a:endParaRPr b="1" i="0" sz="2400" u="none" cap="none" strike="noStrike">
              <a:solidFill>
                <a:srgbClr val="00B0F0"/>
              </a:solidFill>
              <a:latin typeface="Arial"/>
              <a:ea typeface="Arial"/>
              <a:cs typeface="Arial"/>
              <a:sym typeface="Arial"/>
            </a:endParaRPr>
          </a:p>
        </p:txBody>
      </p:sp>
      <p:sp>
        <p:nvSpPr>
          <p:cNvPr id="1127" name="Google Shape;1127;p123"/>
          <p:cNvSpPr txBox="1"/>
          <p:nvPr/>
        </p:nvSpPr>
        <p:spPr>
          <a:xfrm>
            <a:off x="4441275" y="3869300"/>
            <a:ext cx="4809600" cy="657300"/>
          </a:xfrm>
          <a:prstGeom prst="rect">
            <a:avLst/>
          </a:prstGeom>
          <a:noFill/>
          <a:ln>
            <a:noFill/>
          </a:ln>
        </p:spPr>
        <p:txBody>
          <a:bodyPr anchorCtr="0" anchor="t" bIns="0" lIns="0" spcFirstLastPara="1" rIns="0" wrap="square" tIns="10775">
            <a:noAutofit/>
          </a:bodyPr>
          <a:lstStyle/>
          <a:p>
            <a:pPr indent="-366395" lvl="0" marL="379095" marR="5080" rtl="0" algn="l">
              <a:lnSpc>
                <a:spcPct val="100699"/>
              </a:lnSpc>
              <a:spcBef>
                <a:spcPts val="0"/>
              </a:spcBef>
              <a:spcAft>
                <a:spcPts val="0"/>
              </a:spcAft>
              <a:buClr>
                <a:schemeClr val="dk1"/>
              </a:buClr>
              <a:buSzPts val="1800"/>
              <a:buFont typeface="Arial"/>
              <a:buChar char="●"/>
            </a:pPr>
            <a:r>
              <a:rPr b="0" i="0" lang="en" sz="1800" u="none" cap="none" strike="noStrike">
                <a:solidFill>
                  <a:schemeClr val="dk1"/>
                </a:solidFill>
                <a:latin typeface="Arimo"/>
                <a:ea typeface="Arimo"/>
                <a:cs typeface="Arimo"/>
                <a:sym typeface="Arimo"/>
              </a:rPr>
              <a:t>包含了所有的資訊，可以用來做錯誤分析。</a:t>
            </a:r>
            <a:endParaRPr b="0" i="0" sz="1800" u="none" cap="none" strike="noStrike">
              <a:solidFill>
                <a:schemeClr val="dk1"/>
              </a:solidFill>
              <a:latin typeface="Arimo"/>
              <a:ea typeface="Arimo"/>
              <a:cs typeface="Arimo"/>
              <a:sym typeface="Arimo"/>
            </a:endParaRPr>
          </a:p>
          <a:p>
            <a:pPr indent="-366395" lvl="0" marL="379095" marR="327660" rtl="0" algn="l">
              <a:lnSpc>
                <a:spcPct val="100699"/>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Precision, Recall, FPR,  TPR</a:t>
            </a:r>
            <a:endParaRPr b="0" i="0" sz="1800" u="none" cap="none" strike="noStrike">
              <a:solidFill>
                <a:schemeClr val="dk1"/>
              </a:solidFill>
              <a:latin typeface="Arial"/>
              <a:ea typeface="Arial"/>
              <a:cs typeface="Arial"/>
              <a:sym typeface="Arial"/>
            </a:endParaRPr>
          </a:p>
        </p:txBody>
      </p:sp>
      <p:sp>
        <p:nvSpPr>
          <p:cNvPr id="1128" name="Google Shape;1128;p123"/>
          <p:cNvSpPr txBox="1"/>
          <p:nvPr/>
        </p:nvSpPr>
        <p:spPr>
          <a:xfrm>
            <a:off x="442175" y="2992175"/>
            <a:ext cx="1380600" cy="391200"/>
          </a:xfrm>
          <a:prstGeom prst="rect">
            <a:avLst/>
          </a:prstGeom>
          <a:noFill/>
          <a:ln cap="flat" cmpd="sng" w="19050">
            <a:solidFill>
              <a:srgbClr val="666666"/>
            </a:solidFill>
            <a:prstDash val="solid"/>
            <a:round/>
            <a:headEnd len="sm" w="sm" type="none"/>
            <a:tailEnd len="sm" w="sm" type="none"/>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595959"/>
                </a:solidFill>
                <a:latin typeface="Arial"/>
                <a:ea typeface="Arial"/>
                <a:cs typeface="Arial"/>
                <a:sym typeface="Arial"/>
              </a:rPr>
              <a:t> Example</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124"/>
          <p:cNvSpPr txBox="1"/>
          <p:nvPr>
            <p:ph type="title"/>
          </p:nvPr>
        </p:nvSpPr>
        <p:spPr>
          <a:xfrm>
            <a:off x="346050" y="157475"/>
            <a:ext cx="8778900" cy="573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
              <a:t>Tradeoff of ML</a:t>
            </a:r>
            <a:endParaRPr/>
          </a:p>
        </p:txBody>
      </p:sp>
      <p:pic>
        <p:nvPicPr>
          <p:cNvPr id="1134" name="Google Shape;1134;p124"/>
          <p:cNvPicPr preferRelativeResize="0"/>
          <p:nvPr/>
        </p:nvPicPr>
        <p:blipFill rotWithShape="1">
          <a:blip r:embed="rId3">
            <a:alphaModFix/>
          </a:blip>
          <a:srcRect b="0" l="0" r="0" t="0"/>
          <a:stretch/>
        </p:blipFill>
        <p:spPr>
          <a:xfrm>
            <a:off x="6366403" y="1309687"/>
            <a:ext cx="1457325" cy="2524125"/>
          </a:xfrm>
          <a:prstGeom prst="rect">
            <a:avLst/>
          </a:prstGeom>
          <a:noFill/>
          <a:ln>
            <a:noFill/>
          </a:ln>
        </p:spPr>
      </p:pic>
      <p:pic>
        <p:nvPicPr>
          <p:cNvPr id="1135" name="Google Shape;1135;p124"/>
          <p:cNvPicPr preferRelativeResize="0"/>
          <p:nvPr/>
        </p:nvPicPr>
        <p:blipFill rotWithShape="1">
          <a:blip r:embed="rId4">
            <a:alphaModFix/>
          </a:blip>
          <a:srcRect b="0" l="0" r="0" t="0"/>
          <a:stretch/>
        </p:blipFill>
        <p:spPr>
          <a:xfrm>
            <a:off x="5237162" y="2166936"/>
            <a:ext cx="1057275" cy="809625"/>
          </a:xfrm>
          <a:prstGeom prst="rect">
            <a:avLst/>
          </a:prstGeom>
          <a:noFill/>
          <a:ln>
            <a:noFill/>
          </a:ln>
        </p:spPr>
      </p:pic>
      <p:sp>
        <p:nvSpPr>
          <p:cNvPr id="1136" name="Google Shape;1136;p124"/>
          <p:cNvSpPr txBox="1"/>
          <p:nvPr/>
        </p:nvSpPr>
        <p:spPr>
          <a:xfrm>
            <a:off x="465668" y="1187545"/>
            <a:ext cx="3683000" cy="181588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通常的情況是，想減少false positive ，但同時false negative 就會增加，反之亦然</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就像機場安檢，想減少誤抓(false positive)而放鬆搜索標準，就容易漏抓真正的壞人(false negative)</a:t>
            </a:r>
            <a:endParaRPr/>
          </a:p>
          <a:p>
            <a:pPr indent="-285750" lvl="0" marL="28575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例如在醫學應用上，往往願意容忍較多false positive，盡量減少false negative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125"/>
          <p:cNvSpPr txBox="1"/>
          <p:nvPr>
            <p:ph type="title"/>
          </p:nvPr>
        </p:nvSpPr>
        <p:spPr>
          <a:xfrm>
            <a:off x="384725" y="157480"/>
            <a:ext cx="81624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Iris Classification</a:t>
            </a:r>
            <a:r>
              <a:rPr lang="en"/>
              <a:t> </a:t>
            </a:r>
            <a:r>
              <a:rPr b="0" i="0" lang="en" sz="3600" u="none" cap="none" strike="noStrike">
                <a:solidFill>
                  <a:schemeClr val="dk1"/>
                </a:solidFill>
                <a:latin typeface="Arial"/>
                <a:ea typeface="Arial"/>
                <a:cs typeface="Arial"/>
                <a:sym typeface="Arial"/>
              </a:rPr>
              <a:t>- </a:t>
            </a:r>
            <a:r>
              <a:rPr lang="en"/>
              <a:t>4</a:t>
            </a:r>
            <a:r>
              <a:rPr b="0" i="0" lang="en" sz="3600" u="none" cap="none" strike="noStrike">
                <a:solidFill>
                  <a:schemeClr val="dk1"/>
                </a:solidFill>
                <a:latin typeface="Arial"/>
                <a:ea typeface="Arial"/>
                <a:cs typeface="Arial"/>
                <a:sym typeface="Arial"/>
              </a:rPr>
              <a:t>.Probability Output</a:t>
            </a:r>
            <a:endParaRPr/>
          </a:p>
        </p:txBody>
      </p:sp>
      <p:pic>
        <p:nvPicPr>
          <p:cNvPr id="1142" name="Google Shape;1142;p125"/>
          <p:cNvPicPr preferRelativeResize="0"/>
          <p:nvPr/>
        </p:nvPicPr>
        <p:blipFill rotWithShape="1">
          <a:blip r:embed="rId3">
            <a:alphaModFix/>
          </a:blip>
          <a:srcRect b="71635" l="0" r="0" t="0"/>
          <a:stretch/>
        </p:blipFill>
        <p:spPr>
          <a:xfrm>
            <a:off x="76200" y="3687725"/>
            <a:ext cx="9042525" cy="761725"/>
          </a:xfrm>
          <a:prstGeom prst="rect">
            <a:avLst/>
          </a:prstGeom>
          <a:noFill/>
          <a:ln>
            <a:noFill/>
          </a:ln>
        </p:spPr>
      </p:pic>
      <p:pic>
        <p:nvPicPr>
          <p:cNvPr id="1143" name="Google Shape;1143;p125"/>
          <p:cNvPicPr preferRelativeResize="0"/>
          <p:nvPr/>
        </p:nvPicPr>
        <p:blipFill rotWithShape="1">
          <a:blip r:embed="rId3">
            <a:alphaModFix/>
          </a:blip>
          <a:srcRect b="53968" l="0" r="0" t="28426"/>
          <a:stretch/>
        </p:blipFill>
        <p:spPr>
          <a:xfrm>
            <a:off x="152400" y="1917548"/>
            <a:ext cx="8839200" cy="462150"/>
          </a:xfrm>
          <a:prstGeom prst="rect">
            <a:avLst/>
          </a:prstGeom>
          <a:noFill/>
          <a:ln>
            <a:noFill/>
          </a:ln>
        </p:spPr>
      </p:pic>
      <p:sp>
        <p:nvSpPr>
          <p:cNvPr id="1144" name="Google Shape;1144;p125"/>
          <p:cNvSpPr txBox="1"/>
          <p:nvPr/>
        </p:nvSpPr>
        <p:spPr>
          <a:xfrm>
            <a:off x="219300" y="1084700"/>
            <a:ext cx="3126900" cy="462300"/>
          </a:xfrm>
          <a:prstGeom prst="rect">
            <a:avLst/>
          </a:prstGeom>
          <a:solidFill>
            <a:srgbClr val="B7B7B7"/>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Take 1st data as a example</a:t>
            </a:r>
            <a:endParaRPr b="1" i="0" sz="1800" u="none" cap="none" strike="noStrike">
              <a:solidFill>
                <a:srgbClr val="FFFFFF"/>
              </a:solidFill>
              <a:latin typeface="Arial"/>
              <a:ea typeface="Arial"/>
              <a:cs typeface="Arial"/>
              <a:sym typeface="Arial"/>
            </a:endParaRPr>
          </a:p>
        </p:txBody>
      </p:sp>
      <p:cxnSp>
        <p:nvCxnSpPr>
          <p:cNvPr id="1145" name="Google Shape;1145;p125"/>
          <p:cNvCxnSpPr/>
          <p:nvPr/>
        </p:nvCxnSpPr>
        <p:spPr>
          <a:xfrm>
            <a:off x="2319275" y="2363400"/>
            <a:ext cx="1668900" cy="0"/>
          </a:xfrm>
          <a:prstGeom prst="straightConnector1">
            <a:avLst/>
          </a:prstGeom>
          <a:noFill/>
          <a:ln cap="flat" cmpd="sng" w="28575">
            <a:solidFill>
              <a:srgbClr val="FF0000"/>
            </a:solidFill>
            <a:prstDash val="solid"/>
            <a:round/>
            <a:headEnd len="sm" w="sm" type="none"/>
            <a:tailEnd len="sm" w="sm" type="none"/>
          </a:ln>
        </p:spPr>
      </p:cxnSp>
      <p:sp>
        <p:nvSpPr>
          <p:cNvPr id="1146" name="Google Shape;1146;p125"/>
          <p:cNvSpPr/>
          <p:nvPr/>
        </p:nvSpPr>
        <p:spPr>
          <a:xfrm>
            <a:off x="2953425" y="2466100"/>
            <a:ext cx="399300" cy="462000"/>
          </a:xfrm>
          <a:prstGeom prst="down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25"/>
          <p:cNvSpPr txBox="1"/>
          <p:nvPr/>
        </p:nvSpPr>
        <p:spPr>
          <a:xfrm>
            <a:off x="3388250" y="2409550"/>
            <a:ext cx="14478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666666"/>
                </a:solidFill>
                <a:latin typeface="Arial"/>
                <a:ea typeface="Arial"/>
                <a:cs typeface="Arial"/>
                <a:sym typeface="Arial"/>
              </a:rPr>
              <a:t>最大機率</a:t>
            </a:r>
            <a:endParaRPr b="1" i="0" sz="2400" u="none" cap="none" strike="noStrike">
              <a:solidFill>
                <a:srgbClr val="666666"/>
              </a:solidFill>
              <a:latin typeface="Arial"/>
              <a:ea typeface="Arial"/>
              <a:cs typeface="Arial"/>
              <a:sym typeface="Arial"/>
            </a:endParaRPr>
          </a:p>
        </p:txBody>
      </p:sp>
      <p:sp>
        <p:nvSpPr>
          <p:cNvPr id="1148" name="Google Shape;1148;p125"/>
          <p:cNvSpPr/>
          <p:nvPr/>
        </p:nvSpPr>
        <p:spPr>
          <a:xfrm>
            <a:off x="335425" y="3927438"/>
            <a:ext cx="282300" cy="282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25"/>
          <p:cNvSpPr txBox="1"/>
          <p:nvPr/>
        </p:nvSpPr>
        <p:spPr>
          <a:xfrm>
            <a:off x="2363325" y="2867963"/>
            <a:ext cx="15795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0000"/>
                </a:solidFill>
                <a:latin typeface="Arial"/>
                <a:ea typeface="Arial"/>
                <a:cs typeface="Arial"/>
                <a:sym typeface="Arial"/>
              </a:rPr>
              <a:t>Class = 1</a:t>
            </a:r>
            <a:endParaRPr b="1" i="0" sz="2400" u="none" cap="none" strike="noStrike">
              <a:solidFill>
                <a:srgbClr val="FF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126"/>
          <p:cNvSpPr txBox="1"/>
          <p:nvPr/>
        </p:nvSpPr>
        <p:spPr>
          <a:xfrm>
            <a:off x="475249" y="999250"/>
            <a:ext cx="1913400" cy="968400"/>
          </a:xfrm>
          <a:prstGeom prst="rect">
            <a:avLst/>
          </a:prstGeom>
          <a:noFill/>
          <a:ln>
            <a:noFill/>
          </a:ln>
        </p:spPr>
        <p:txBody>
          <a:bodyPr anchorCtr="0" anchor="t" bIns="0" lIns="0" spcFirstLastPara="1" rIns="0" wrap="square" tIns="12700">
            <a:noAutofit/>
          </a:bodyPr>
          <a:lstStyle/>
          <a:p>
            <a:pPr indent="-366395" lvl="0" marL="379095" marR="5080" rtl="0" algn="l">
              <a:lnSpc>
                <a:spcPct val="114599"/>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Penalty: L1/L2  (Lasso/Ridge)</a:t>
            </a:r>
            <a:endParaRPr b="0" i="0" sz="1800" u="none" cap="none" strike="noStrike">
              <a:solidFill>
                <a:schemeClr val="dk1"/>
              </a:solidFill>
              <a:latin typeface="Arial"/>
              <a:ea typeface="Arial"/>
              <a:cs typeface="Arial"/>
              <a:sym typeface="Arial"/>
            </a:endParaRPr>
          </a:p>
          <a:p>
            <a:pPr indent="-366395" lvl="0" marL="379095" marR="0" rtl="0" algn="l">
              <a:lnSpc>
                <a:spcPct val="100000"/>
              </a:lnSpc>
              <a:spcBef>
                <a:spcPts val="315"/>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C: default=1</a:t>
            </a:r>
            <a:endParaRPr b="0" i="0" sz="1800" u="none" cap="none" strike="noStrike">
              <a:solidFill>
                <a:schemeClr val="dk1"/>
              </a:solidFill>
              <a:latin typeface="Arial"/>
              <a:ea typeface="Arial"/>
              <a:cs typeface="Arial"/>
              <a:sym typeface="Arial"/>
            </a:endParaRPr>
          </a:p>
        </p:txBody>
      </p:sp>
      <p:sp>
        <p:nvSpPr>
          <p:cNvPr id="1155" name="Google Shape;1155;p126"/>
          <p:cNvSpPr txBox="1"/>
          <p:nvPr/>
        </p:nvSpPr>
        <p:spPr>
          <a:xfrm>
            <a:off x="384725" y="2696600"/>
            <a:ext cx="81828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Arial"/>
                <a:ea typeface="Arial"/>
                <a:cs typeface="Arial"/>
                <a:sym typeface="Arial"/>
              </a:rPr>
              <a:t>Note</a:t>
            </a:r>
            <a:r>
              <a:rPr b="0" i="0" lang="en" sz="1800" u="none" cap="none" strike="noStrike">
                <a:solidFill>
                  <a:srgbClr val="595959"/>
                </a:solidFill>
                <a:latin typeface="Arial"/>
                <a:ea typeface="Arial"/>
                <a:cs typeface="Arial"/>
                <a:sym typeface="Arial"/>
              </a:rPr>
              <a:t>: </a:t>
            </a:r>
            <a:r>
              <a:rPr b="0" i="0" lang="en" sz="1800" u="none" cap="none" strike="noStrike">
                <a:solidFill>
                  <a:srgbClr val="595959"/>
                </a:solidFill>
                <a:latin typeface="Arimo"/>
                <a:ea typeface="Arimo"/>
                <a:cs typeface="Arimo"/>
                <a:sym typeface="Arimo"/>
              </a:rPr>
              <a:t>和</a:t>
            </a:r>
            <a:r>
              <a:rPr b="0" i="0" lang="en" sz="1800" u="none" cap="none" strike="noStrike">
                <a:solidFill>
                  <a:srgbClr val="595959"/>
                </a:solidFill>
                <a:latin typeface="Arial"/>
                <a:ea typeface="Arial"/>
                <a:cs typeface="Arial"/>
                <a:sym typeface="Arial"/>
              </a:rPr>
              <a:t>linear regression</a:t>
            </a:r>
            <a:r>
              <a:rPr b="0" i="0" lang="en" sz="1800" u="none" cap="none" strike="noStrike">
                <a:solidFill>
                  <a:srgbClr val="595959"/>
                </a:solidFill>
                <a:latin typeface="Arimo"/>
                <a:ea typeface="Arimo"/>
                <a:cs typeface="Arimo"/>
                <a:sym typeface="Arimo"/>
              </a:rPr>
              <a:t>的</a:t>
            </a:r>
            <a:r>
              <a:rPr b="0" i="0" lang="en" sz="1800" u="none" cap="none" strike="noStrike">
                <a:solidFill>
                  <a:srgbClr val="595959"/>
                </a:solidFill>
                <a:latin typeface="Arial"/>
                <a:ea typeface="Arial"/>
                <a:cs typeface="Arial"/>
                <a:sym typeface="Arial"/>
              </a:rPr>
              <a:t>alpha</a:t>
            </a:r>
            <a:r>
              <a:rPr b="0" i="0" lang="en" sz="1800" u="none" cap="none" strike="noStrike">
                <a:solidFill>
                  <a:srgbClr val="595959"/>
                </a:solidFill>
                <a:latin typeface="Arimo"/>
                <a:ea typeface="Arimo"/>
                <a:cs typeface="Arimo"/>
                <a:sym typeface="Arimo"/>
              </a:rPr>
              <a:t>不一樣的是</a:t>
            </a:r>
            <a:r>
              <a:rPr b="0" i="0" lang="en" sz="1800" u="none" cap="none" strike="noStrike">
                <a:solidFill>
                  <a:srgbClr val="595959"/>
                </a:solidFill>
                <a:latin typeface="Arial"/>
                <a:ea typeface="Arial"/>
                <a:cs typeface="Arial"/>
                <a:sym typeface="Arial"/>
              </a:rPr>
              <a:t>C</a:t>
            </a:r>
            <a:r>
              <a:rPr b="0" i="0" lang="en" sz="1800" u="none" cap="none" strike="noStrike">
                <a:solidFill>
                  <a:srgbClr val="595959"/>
                </a:solidFill>
                <a:latin typeface="Arimo"/>
                <a:ea typeface="Arimo"/>
                <a:cs typeface="Arimo"/>
                <a:sym typeface="Arimo"/>
              </a:rPr>
              <a:t>值越大對</a:t>
            </a:r>
            <a:r>
              <a:rPr b="0" i="0" lang="en" sz="1800" u="none" cap="none" strike="noStrike">
                <a:solidFill>
                  <a:srgbClr val="595959"/>
                </a:solidFill>
                <a:latin typeface="Arial"/>
                <a:ea typeface="Arial"/>
                <a:cs typeface="Arial"/>
                <a:sym typeface="Arial"/>
              </a:rPr>
              <a:t>weight</a:t>
            </a:r>
            <a:r>
              <a:rPr b="0" i="0" lang="en" sz="1800" u="none" cap="none" strike="noStrike">
                <a:solidFill>
                  <a:srgbClr val="595959"/>
                </a:solidFill>
                <a:latin typeface="Arimo"/>
                <a:ea typeface="Arimo"/>
                <a:cs typeface="Arimo"/>
                <a:sym typeface="Arimo"/>
              </a:rPr>
              <a:t>的控制力越弱。</a:t>
            </a:r>
            <a:endParaRPr b="0" i="0" sz="1800" u="none" cap="none" strike="noStrike">
              <a:solidFill>
                <a:schemeClr val="dk1"/>
              </a:solidFill>
              <a:latin typeface="Arimo"/>
              <a:ea typeface="Arimo"/>
              <a:cs typeface="Arimo"/>
              <a:sym typeface="Arimo"/>
            </a:endParaRPr>
          </a:p>
        </p:txBody>
      </p:sp>
      <p:sp>
        <p:nvSpPr>
          <p:cNvPr id="1156" name="Google Shape;1156;p126"/>
          <p:cNvSpPr txBox="1"/>
          <p:nvPr>
            <p:ph type="title"/>
          </p:nvPr>
        </p:nvSpPr>
        <p:spPr>
          <a:xfrm>
            <a:off x="384725" y="157487"/>
            <a:ext cx="7030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Logistic Regression in Scikit-Learn</a:t>
            </a:r>
            <a:endParaRPr/>
          </a:p>
        </p:txBody>
      </p:sp>
      <p:sp>
        <p:nvSpPr>
          <p:cNvPr id="1157" name="Google Shape;1157;p126"/>
          <p:cNvSpPr txBox="1"/>
          <p:nvPr/>
        </p:nvSpPr>
        <p:spPr>
          <a:xfrm>
            <a:off x="73025" y="4735529"/>
            <a:ext cx="5764500" cy="2082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Times New Roman"/>
                <a:ea typeface="Times New Roman"/>
                <a:cs typeface="Times New Roman"/>
                <a:sym typeface="Times New Roman"/>
                <a:hlinkClick r:id="rId3"/>
              </a:rPr>
              <a:t>http://scikit-learn.org/stable/modules/generated/sklearn.linear_model.LogisticRegression.html</a:t>
            </a:r>
            <a:endParaRPr b="0" i="0" sz="1200" u="none" cap="none" strike="noStrike">
              <a:solidFill>
                <a:schemeClr val="dk1"/>
              </a:solidFill>
              <a:latin typeface="Times New Roman"/>
              <a:ea typeface="Times New Roman"/>
              <a:cs typeface="Times New Roman"/>
              <a:sym typeface="Times New Roman"/>
            </a:endParaRPr>
          </a:p>
        </p:txBody>
      </p:sp>
      <p:sp>
        <p:nvSpPr>
          <p:cNvPr id="1158" name="Google Shape;1158;p126"/>
          <p:cNvSpPr/>
          <p:nvPr/>
        </p:nvSpPr>
        <p:spPr>
          <a:xfrm>
            <a:off x="4905250" y="1675325"/>
            <a:ext cx="4002300" cy="713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26"/>
          <p:cNvSpPr/>
          <p:nvPr/>
        </p:nvSpPr>
        <p:spPr>
          <a:xfrm>
            <a:off x="4905250" y="955525"/>
            <a:ext cx="3818700" cy="859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0" name="Google Shape;1160;p126"/>
          <p:cNvSpPr txBox="1"/>
          <p:nvPr/>
        </p:nvSpPr>
        <p:spPr>
          <a:xfrm>
            <a:off x="3239200" y="1259588"/>
            <a:ext cx="16257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Logistic Regression:</a:t>
            </a:r>
            <a:endParaRPr b="0" i="0" sz="1400" u="none" cap="none" strike="noStrike">
              <a:solidFill>
                <a:schemeClr val="dk1"/>
              </a:solidFill>
              <a:latin typeface="Arial"/>
              <a:ea typeface="Arial"/>
              <a:cs typeface="Arial"/>
              <a:sym typeface="Arial"/>
            </a:endParaRPr>
          </a:p>
        </p:txBody>
      </p:sp>
      <p:sp>
        <p:nvSpPr>
          <p:cNvPr id="1161" name="Google Shape;1161;p126"/>
          <p:cNvSpPr txBox="1"/>
          <p:nvPr/>
        </p:nvSpPr>
        <p:spPr>
          <a:xfrm>
            <a:off x="3239200" y="1880850"/>
            <a:ext cx="15171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Linear Regression:</a:t>
            </a:r>
            <a:endParaRPr b="0" i="0" sz="1400" u="none" cap="none" strike="noStrike">
              <a:solidFill>
                <a:schemeClr val="dk1"/>
              </a:solidFill>
              <a:latin typeface="Arial"/>
              <a:ea typeface="Arial"/>
              <a:cs typeface="Arial"/>
              <a:sym typeface="Arial"/>
            </a:endParaRPr>
          </a:p>
        </p:txBody>
      </p:sp>
      <p:sp>
        <p:nvSpPr>
          <p:cNvPr id="1162" name="Google Shape;1162;p126"/>
          <p:cNvSpPr/>
          <p:nvPr/>
        </p:nvSpPr>
        <p:spPr>
          <a:xfrm>
            <a:off x="6294849" y="913574"/>
            <a:ext cx="2340609" cy="851535"/>
          </a:xfrm>
          <a:custGeom>
            <a:rect b="b" l="l" r="r" t="t"/>
            <a:pathLst>
              <a:path extrusionOk="0" h="851535" w="2340609">
                <a:moveTo>
                  <a:pt x="0" y="0"/>
                </a:moveTo>
                <a:lnTo>
                  <a:pt x="2340299" y="0"/>
                </a:lnTo>
                <a:lnTo>
                  <a:pt x="2340299" y="851099"/>
                </a:lnTo>
                <a:lnTo>
                  <a:pt x="0" y="851099"/>
                </a:lnTo>
                <a:lnTo>
                  <a:pt x="0"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3" name="Google Shape;1163;p126"/>
          <p:cNvSpPr/>
          <p:nvPr/>
        </p:nvSpPr>
        <p:spPr>
          <a:xfrm>
            <a:off x="5596275" y="1854374"/>
            <a:ext cx="1512570" cy="285750"/>
          </a:xfrm>
          <a:custGeom>
            <a:rect b="b" l="l" r="r" t="t"/>
            <a:pathLst>
              <a:path extrusionOk="0" h="285750" w="1512570">
                <a:moveTo>
                  <a:pt x="0" y="0"/>
                </a:moveTo>
                <a:lnTo>
                  <a:pt x="1511999" y="0"/>
                </a:lnTo>
                <a:lnTo>
                  <a:pt x="1511999" y="285599"/>
                </a:lnTo>
                <a:lnTo>
                  <a:pt x="0" y="285599"/>
                </a:lnTo>
                <a:lnTo>
                  <a:pt x="0"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4" name="Google Shape;1164;p126"/>
          <p:cNvSpPr/>
          <p:nvPr/>
        </p:nvSpPr>
        <p:spPr>
          <a:xfrm>
            <a:off x="4782849" y="913574"/>
            <a:ext cx="1262379" cy="739775"/>
          </a:xfrm>
          <a:custGeom>
            <a:rect b="b" l="l" r="r" t="t"/>
            <a:pathLst>
              <a:path extrusionOk="0" h="739775" w="1262379">
                <a:moveTo>
                  <a:pt x="0" y="0"/>
                </a:moveTo>
                <a:lnTo>
                  <a:pt x="1261799" y="0"/>
                </a:lnTo>
                <a:lnTo>
                  <a:pt x="1261799" y="739499"/>
                </a:lnTo>
                <a:lnTo>
                  <a:pt x="0" y="739499"/>
                </a:lnTo>
                <a:lnTo>
                  <a:pt x="0" y="0"/>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5" name="Google Shape;1165;p126"/>
          <p:cNvSpPr/>
          <p:nvPr/>
        </p:nvSpPr>
        <p:spPr>
          <a:xfrm>
            <a:off x="7275500" y="1764675"/>
            <a:ext cx="1512570" cy="488314"/>
          </a:xfrm>
          <a:custGeom>
            <a:rect b="b" l="l" r="r" t="t"/>
            <a:pathLst>
              <a:path extrusionOk="0" h="488314" w="1512570">
                <a:moveTo>
                  <a:pt x="0" y="0"/>
                </a:moveTo>
                <a:lnTo>
                  <a:pt x="1511999" y="0"/>
                </a:lnTo>
                <a:lnTo>
                  <a:pt x="1511999" y="487799"/>
                </a:lnTo>
                <a:lnTo>
                  <a:pt x="0" y="487799"/>
                </a:lnTo>
                <a:lnTo>
                  <a:pt x="0" y="0"/>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27"/>
          <p:cNvSpPr txBox="1"/>
          <p:nvPr>
            <p:ph type="title"/>
          </p:nvPr>
        </p:nvSpPr>
        <p:spPr>
          <a:xfrm>
            <a:off x="79925" y="157475"/>
            <a:ext cx="91035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Iris Classification--- </a:t>
            </a:r>
            <a:r>
              <a:rPr lang="en"/>
              <a:t>5</a:t>
            </a:r>
            <a:r>
              <a:rPr b="0" i="0" lang="en" sz="3600" u="none" cap="none" strike="noStrike">
                <a:solidFill>
                  <a:schemeClr val="dk1"/>
                </a:solidFill>
                <a:latin typeface="Arial"/>
                <a:ea typeface="Arial"/>
                <a:cs typeface="Arial"/>
                <a:sym typeface="Arial"/>
              </a:rPr>
              <a:t>. Tune C Parameter</a:t>
            </a:r>
            <a:endParaRPr/>
          </a:p>
        </p:txBody>
      </p:sp>
      <p:sp>
        <p:nvSpPr>
          <p:cNvPr id="1171" name="Google Shape;1171;p127"/>
          <p:cNvSpPr txBox="1"/>
          <p:nvPr/>
        </p:nvSpPr>
        <p:spPr>
          <a:xfrm>
            <a:off x="326900" y="1104663"/>
            <a:ext cx="25473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1" i="0" lang="en" sz="1800" u="none" cap="none" strike="noStrike">
                <a:solidFill>
                  <a:srgbClr val="00B0F0"/>
                </a:solidFill>
                <a:latin typeface="Arimo"/>
                <a:ea typeface="Arimo"/>
                <a:cs typeface="Arimo"/>
                <a:sym typeface="Arimo"/>
              </a:rPr>
              <a:t>調整看看</a:t>
            </a:r>
            <a:r>
              <a:rPr b="1" i="0" lang="en" sz="1800" u="none" cap="none" strike="noStrike">
                <a:solidFill>
                  <a:srgbClr val="00B0F0"/>
                </a:solidFill>
                <a:latin typeface="Arial"/>
                <a:ea typeface="Arial"/>
                <a:cs typeface="Arial"/>
                <a:sym typeface="Arial"/>
              </a:rPr>
              <a:t>C</a:t>
            </a:r>
            <a:r>
              <a:rPr b="1" i="0" lang="en" sz="1800" u="none" cap="none" strike="noStrike">
                <a:solidFill>
                  <a:srgbClr val="00B0F0"/>
                </a:solidFill>
                <a:latin typeface="Arimo"/>
                <a:ea typeface="Arimo"/>
                <a:cs typeface="Arimo"/>
                <a:sym typeface="Arimo"/>
              </a:rPr>
              <a:t>看看預測結果</a:t>
            </a:r>
            <a:endParaRPr b="1" i="0" sz="1800" u="none" cap="none" strike="noStrike">
              <a:solidFill>
                <a:srgbClr val="00B0F0"/>
              </a:solidFill>
              <a:latin typeface="Arial"/>
              <a:ea typeface="Arial"/>
              <a:cs typeface="Arial"/>
              <a:sym typeface="Arial"/>
            </a:endParaRPr>
          </a:p>
        </p:txBody>
      </p:sp>
      <p:sp>
        <p:nvSpPr>
          <p:cNvPr id="1172" name="Google Shape;1172;p127"/>
          <p:cNvSpPr/>
          <p:nvPr/>
        </p:nvSpPr>
        <p:spPr>
          <a:xfrm>
            <a:off x="3533650" y="1717525"/>
            <a:ext cx="3818700" cy="85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3" name="Google Shape;1173;p127"/>
          <p:cNvSpPr/>
          <p:nvPr/>
        </p:nvSpPr>
        <p:spPr>
          <a:xfrm>
            <a:off x="4923249" y="1675574"/>
            <a:ext cx="2340609" cy="851535"/>
          </a:xfrm>
          <a:custGeom>
            <a:rect b="b" l="l" r="r" t="t"/>
            <a:pathLst>
              <a:path extrusionOk="0" h="851535" w="2340609">
                <a:moveTo>
                  <a:pt x="0" y="0"/>
                </a:moveTo>
                <a:lnTo>
                  <a:pt x="2340299" y="0"/>
                </a:lnTo>
                <a:lnTo>
                  <a:pt x="2340299" y="851099"/>
                </a:lnTo>
                <a:lnTo>
                  <a:pt x="0" y="851099"/>
                </a:lnTo>
                <a:lnTo>
                  <a:pt x="0" y="0"/>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4" name="Google Shape;1174;p127"/>
          <p:cNvSpPr/>
          <p:nvPr/>
        </p:nvSpPr>
        <p:spPr>
          <a:xfrm>
            <a:off x="3487449" y="1751774"/>
            <a:ext cx="1262379" cy="739775"/>
          </a:xfrm>
          <a:custGeom>
            <a:rect b="b" l="l" r="r" t="t"/>
            <a:pathLst>
              <a:path extrusionOk="0" h="739775" w="1262379">
                <a:moveTo>
                  <a:pt x="0" y="0"/>
                </a:moveTo>
                <a:lnTo>
                  <a:pt x="1261799" y="0"/>
                </a:lnTo>
                <a:lnTo>
                  <a:pt x="1261799" y="739499"/>
                </a:lnTo>
                <a:lnTo>
                  <a:pt x="0" y="739499"/>
                </a:lnTo>
                <a:lnTo>
                  <a:pt x="0" y="0"/>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5" name="Google Shape;1175;p127"/>
          <p:cNvSpPr txBox="1"/>
          <p:nvPr/>
        </p:nvSpPr>
        <p:spPr>
          <a:xfrm>
            <a:off x="1867600" y="2021588"/>
            <a:ext cx="16257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Logistic Regression:</a:t>
            </a:r>
            <a:endParaRPr b="0" i="0" sz="1400" u="none" cap="none" strike="noStrike">
              <a:solidFill>
                <a:schemeClr val="dk1"/>
              </a:solidFill>
              <a:latin typeface="Arial"/>
              <a:ea typeface="Arial"/>
              <a:cs typeface="Arial"/>
              <a:sym typeface="Arial"/>
            </a:endParaRPr>
          </a:p>
        </p:txBody>
      </p:sp>
      <p:sp>
        <p:nvSpPr>
          <p:cNvPr id="1176" name="Google Shape;1176;p127"/>
          <p:cNvSpPr/>
          <p:nvPr/>
        </p:nvSpPr>
        <p:spPr>
          <a:xfrm>
            <a:off x="2629597" y="2890250"/>
            <a:ext cx="40911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6111"/>
              </a:lnSpc>
              <a:spcBef>
                <a:spcPts val="0"/>
              </a:spcBef>
              <a:spcAft>
                <a:spcPts val="0"/>
              </a:spcAft>
              <a:buClr>
                <a:schemeClr val="dk1"/>
              </a:buClr>
              <a:buSzPts val="1800"/>
              <a:buFont typeface="Arial"/>
              <a:buNone/>
            </a:pPr>
            <a:r>
              <a:rPr b="0" i="0" lang="en" sz="1800" u="none" cap="none" strike="noStrike">
                <a:solidFill>
                  <a:schemeClr val="dk1"/>
                </a:solidFill>
                <a:latin typeface="Arial"/>
                <a:ea typeface="Arial"/>
                <a:cs typeface="Arial"/>
                <a:sym typeface="Arial"/>
              </a:rPr>
              <a:t>model = LogisticRegression( C = 0.6 )</a:t>
            </a:r>
            <a:endParaRPr b="0" i="0" sz="1800" u="none" cap="none" strike="noStrike">
              <a:solidFill>
                <a:schemeClr val="dk1"/>
              </a:solidFill>
              <a:latin typeface="Arial"/>
              <a:ea typeface="Arial"/>
              <a:cs typeface="Arial"/>
              <a:sym typeface="Arial"/>
            </a:endParaRPr>
          </a:p>
        </p:txBody>
      </p:sp>
      <p:sp>
        <p:nvSpPr>
          <p:cNvPr id="1177" name="Google Shape;1177;p127"/>
          <p:cNvSpPr/>
          <p:nvPr/>
        </p:nvSpPr>
        <p:spPr>
          <a:xfrm>
            <a:off x="2629597" y="3623600"/>
            <a:ext cx="40911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model = LogisticRegression( C = 0.8 )</a:t>
            </a:r>
            <a:endParaRPr b="0" i="0" sz="1800" u="none" cap="none" strike="noStrike">
              <a:solidFill>
                <a:schemeClr val="dk1"/>
              </a:solidFill>
              <a:latin typeface="Arial"/>
              <a:ea typeface="Arial"/>
              <a:cs typeface="Arial"/>
              <a:sym typeface="Arial"/>
            </a:endParaRPr>
          </a:p>
        </p:txBody>
      </p:sp>
      <p:sp>
        <p:nvSpPr>
          <p:cNvPr id="1178" name="Google Shape;1178;p127"/>
          <p:cNvSpPr/>
          <p:nvPr/>
        </p:nvSpPr>
        <p:spPr>
          <a:xfrm>
            <a:off x="2629597" y="4356950"/>
            <a:ext cx="4091100" cy="458400"/>
          </a:xfrm>
          <a:prstGeom prst="roundRect">
            <a:avLst>
              <a:gd fmla="val 16667" name="adj"/>
            </a:avLst>
          </a:prstGeom>
          <a:solidFill>
            <a:srgbClr val="FFF2CC"/>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6111"/>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model = LogisticRegression( C = 0.2 )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56"/>
          <p:cNvPicPr preferRelativeResize="0"/>
          <p:nvPr/>
        </p:nvPicPr>
        <p:blipFill rotWithShape="1">
          <a:blip r:embed="rId3">
            <a:alphaModFix/>
          </a:blip>
          <a:srcRect b="0" l="0" r="0" t="0"/>
          <a:stretch/>
        </p:blipFill>
        <p:spPr>
          <a:xfrm>
            <a:off x="-984625" y="1130800"/>
            <a:ext cx="4764400" cy="3196125"/>
          </a:xfrm>
          <a:prstGeom prst="rect">
            <a:avLst/>
          </a:prstGeom>
          <a:noFill/>
          <a:ln>
            <a:noFill/>
          </a:ln>
        </p:spPr>
      </p:pic>
      <p:sp>
        <p:nvSpPr>
          <p:cNvPr id="277" name="Google Shape;277;p56"/>
          <p:cNvSpPr txBox="1"/>
          <p:nvPr/>
        </p:nvSpPr>
        <p:spPr>
          <a:xfrm>
            <a:off x="2156550" y="246225"/>
            <a:ext cx="4983300" cy="91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1" lang="en" sz="4800" u="none" cap="none" strike="noStrike">
                <a:solidFill>
                  <a:srgbClr val="434343"/>
                </a:solidFill>
                <a:latin typeface="Arial"/>
                <a:ea typeface="Arial"/>
                <a:cs typeface="Arial"/>
                <a:sym typeface="Arial"/>
              </a:rPr>
              <a:t>Which is beer ?</a:t>
            </a:r>
            <a:endParaRPr b="1" i="1" sz="4800" u="none" cap="none" strike="noStrike">
              <a:solidFill>
                <a:srgbClr val="434343"/>
              </a:solidFill>
              <a:latin typeface="Arial"/>
              <a:ea typeface="Arial"/>
              <a:cs typeface="Arial"/>
              <a:sym typeface="Arial"/>
            </a:endParaRPr>
          </a:p>
        </p:txBody>
      </p:sp>
      <p:sp>
        <p:nvSpPr>
          <p:cNvPr id="278" name="Google Shape;278;p56"/>
          <p:cNvSpPr/>
          <p:nvPr/>
        </p:nvSpPr>
        <p:spPr>
          <a:xfrm>
            <a:off x="3848100" y="2741500"/>
            <a:ext cx="1448700" cy="2175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6"/>
          <p:cNvSpPr txBox="1"/>
          <p:nvPr/>
        </p:nvSpPr>
        <p:spPr>
          <a:xfrm>
            <a:off x="2837613" y="1744350"/>
            <a:ext cx="974700" cy="232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rgbClr val="56BADC"/>
                </a:solidFill>
                <a:latin typeface="Arial"/>
                <a:ea typeface="Arial"/>
                <a:cs typeface="Arial"/>
                <a:sym typeface="Arial"/>
              </a:rPr>
              <a:t>酒精</a:t>
            </a:r>
            <a:endParaRPr b="0" i="0" sz="1800" u="none" cap="none" strike="noStrike">
              <a:solidFill>
                <a:srgbClr val="56BAD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latin typeface="Arial"/>
                <a:ea typeface="Arial"/>
                <a:cs typeface="Arial"/>
                <a:sym typeface="Arial"/>
              </a:rPr>
              <a:t>蘋果酸</a:t>
            </a:r>
            <a:endParaRPr b="0" i="0" sz="1800" u="none" cap="none" strike="noStrike">
              <a:solidFill>
                <a:srgbClr val="56BAD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粉煤灰</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黃酮</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顏色</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色相</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脯氨酸</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BADC"/>
              </a:solidFill>
              <a:latin typeface="Arial"/>
              <a:ea typeface="Arial"/>
              <a:cs typeface="Arial"/>
              <a:sym typeface="Arial"/>
            </a:endParaRPr>
          </a:p>
        </p:txBody>
      </p:sp>
      <p:sp>
        <p:nvSpPr>
          <p:cNvPr id="280" name="Google Shape;280;p56"/>
          <p:cNvSpPr/>
          <p:nvPr/>
        </p:nvSpPr>
        <p:spPr>
          <a:xfrm>
            <a:off x="2234525" y="2516650"/>
            <a:ext cx="491100" cy="6672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6"/>
          <p:cNvSpPr txBox="1"/>
          <p:nvPr/>
        </p:nvSpPr>
        <p:spPr>
          <a:xfrm>
            <a:off x="3932175" y="2269525"/>
            <a:ext cx="1293000" cy="52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Training</a:t>
            </a:r>
            <a:endParaRPr b="0" i="0" sz="2400" u="none" cap="none" strike="noStrike">
              <a:solidFill>
                <a:srgbClr val="000000"/>
              </a:solidFill>
              <a:latin typeface="Arial"/>
              <a:ea typeface="Arial"/>
              <a:cs typeface="Arial"/>
              <a:sym typeface="Arial"/>
            </a:endParaRPr>
          </a:p>
        </p:txBody>
      </p:sp>
      <p:pic>
        <p:nvPicPr>
          <p:cNvPr id="282" name="Google Shape;282;p56"/>
          <p:cNvPicPr preferRelativeResize="0"/>
          <p:nvPr/>
        </p:nvPicPr>
        <p:blipFill rotWithShape="1">
          <a:blip r:embed="rId4">
            <a:alphaModFix/>
          </a:blip>
          <a:srcRect b="6576" l="7013" r="4754" t="0"/>
          <a:stretch/>
        </p:blipFill>
        <p:spPr>
          <a:xfrm>
            <a:off x="5465100" y="1574850"/>
            <a:ext cx="3176875" cy="25253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28"/>
          <p:cNvSpPr txBox="1"/>
          <p:nvPr>
            <p:ph type="title"/>
          </p:nvPr>
        </p:nvSpPr>
        <p:spPr>
          <a:xfrm>
            <a:off x="19050" y="157487"/>
            <a:ext cx="9105900" cy="57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SzPts val="1400"/>
              <a:buNone/>
            </a:pPr>
            <a:r>
              <a:rPr lang="en"/>
              <a:t>Note: 較需要注意的參數</a:t>
            </a:r>
            <a:endParaRPr/>
          </a:p>
        </p:txBody>
      </p:sp>
      <p:sp>
        <p:nvSpPr>
          <p:cNvPr id="1184" name="Google Shape;1184;p128"/>
          <p:cNvSpPr txBox="1"/>
          <p:nvPr>
            <p:ph idx="1" type="body"/>
          </p:nvPr>
        </p:nvSpPr>
        <p:spPr>
          <a:xfrm>
            <a:off x="429224" y="982868"/>
            <a:ext cx="8227200" cy="1542300"/>
          </a:xfrm>
          <a:prstGeom prst="rect">
            <a:avLst/>
          </a:prstGeom>
          <a:noFill/>
          <a:ln>
            <a:noFill/>
          </a:ln>
        </p:spPr>
        <p:txBody>
          <a:bodyPr anchorCtr="0" anchor="t" bIns="0" lIns="0" spcFirstLastPara="1" rIns="0" wrap="square" tIns="0">
            <a:noAutofit/>
          </a:bodyPr>
          <a:lstStyle/>
          <a:p>
            <a:pPr indent="-228600" lvl="0" marL="457200" marR="0" rtl="0" algn="l">
              <a:lnSpc>
                <a:spcPct val="100000"/>
              </a:lnSpc>
              <a:spcBef>
                <a:spcPts val="0"/>
              </a:spcBef>
              <a:spcAft>
                <a:spcPts val="0"/>
              </a:spcAft>
              <a:buSzPts val="1400"/>
              <a:buNone/>
            </a:pPr>
            <a:r>
              <a:rPr lang="en">
                <a:latin typeface="Arial"/>
                <a:ea typeface="Arial"/>
                <a:cs typeface="Arial"/>
                <a:sym typeface="Arial"/>
              </a:rPr>
              <a:t>Solver: default=liblinear</a:t>
            </a:r>
            <a:endParaRPr/>
          </a:p>
          <a:p>
            <a:pPr indent="-228600" lvl="0" marL="457200" marR="0" rtl="0" algn="l">
              <a:lnSpc>
                <a:spcPct val="100000"/>
              </a:lnSpc>
              <a:spcBef>
                <a:spcPts val="0"/>
              </a:spcBef>
              <a:spcAft>
                <a:spcPts val="0"/>
              </a:spcAft>
              <a:buSzPts val="1400"/>
              <a:buNone/>
            </a:pPr>
            <a:r>
              <a:rPr lang="en">
                <a:latin typeface="Arial"/>
                <a:ea typeface="Arial"/>
                <a:cs typeface="Arial"/>
                <a:sym typeface="Arial"/>
              </a:rPr>
              <a:t>C: default = 1.0</a:t>
            </a:r>
            <a:endParaRPr/>
          </a:p>
        </p:txBody>
      </p:sp>
      <p:sp>
        <p:nvSpPr>
          <p:cNvPr id="1185" name="Google Shape;1185;p128"/>
          <p:cNvSpPr/>
          <p:nvPr/>
        </p:nvSpPr>
        <p:spPr>
          <a:xfrm>
            <a:off x="19050" y="2803732"/>
            <a:ext cx="4971300" cy="135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6" name="Google Shape;1186;p128"/>
          <p:cNvSpPr/>
          <p:nvPr/>
        </p:nvSpPr>
        <p:spPr>
          <a:xfrm>
            <a:off x="4896275" y="2803732"/>
            <a:ext cx="4120800" cy="1288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29"/>
          <p:cNvSpPr txBox="1"/>
          <p:nvPr/>
        </p:nvSpPr>
        <p:spPr>
          <a:xfrm>
            <a:off x="932450" y="2896625"/>
            <a:ext cx="6043800" cy="299700"/>
          </a:xfrm>
          <a:prstGeom prst="rect">
            <a:avLst/>
          </a:prstGeom>
          <a:noFill/>
          <a:ln>
            <a:noFill/>
          </a:ln>
        </p:spPr>
        <p:txBody>
          <a:bodyPr anchorCtr="0" anchor="t" bIns="0" lIns="0" spcFirstLastPara="1" rIns="0" wrap="square" tIns="1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‘multinomial’: </a:t>
            </a:r>
            <a:r>
              <a:rPr b="0" i="0" lang="en" sz="1800" u="none" cap="none" strike="noStrike">
                <a:solidFill>
                  <a:srgbClr val="595959"/>
                </a:solidFill>
                <a:latin typeface="Arimo"/>
                <a:ea typeface="Arimo"/>
                <a:cs typeface="Arimo"/>
                <a:sym typeface="Arimo"/>
              </a:rPr>
              <a:t>會考慮到整體的分佈，較準但效率較低。</a:t>
            </a:r>
            <a:endParaRPr b="0" i="0" sz="1800" u="none" cap="none" strike="noStrike">
              <a:solidFill>
                <a:srgbClr val="595959"/>
              </a:solidFill>
              <a:latin typeface="Arimo"/>
              <a:ea typeface="Arimo"/>
              <a:cs typeface="Arimo"/>
              <a:sym typeface="Arimo"/>
            </a:endParaRPr>
          </a:p>
        </p:txBody>
      </p:sp>
      <p:sp>
        <p:nvSpPr>
          <p:cNvPr id="1192" name="Google Shape;1192;p129"/>
          <p:cNvSpPr txBox="1"/>
          <p:nvPr>
            <p:ph type="title"/>
          </p:nvPr>
        </p:nvSpPr>
        <p:spPr>
          <a:xfrm>
            <a:off x="384725" y="157487"/>
            <a:ext cx="7030200" cy="5739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SzPts val="1400"/>
              <a:buNone/>
            </a:pPr>
            <a:r>
              <a:rPr b="0" i="0" lang="en" sz="3600" u="none" cap="none" strike="noStrike">
                <a:solidFill>
                  <a:schemeClr val="dk1"/>
                </a:solidFill>
                <a:latin typeface="Arial"/>
                <a:ea typeface="Arial"/>
                <a:cs typeface="Arial"/>
                <a:sym typeface="Arial"/>
              </a:rPr>
              <a:t>Logistic Regression in Scikit-Learn</a:t>
            </a:r>
            <a:endParaRPr/>
          </a:p>
        </p:txBody>
      </p:sp>
      <p:sp>
        <p:nvSpPr>
          <p:cNvPr id="1193" name="Google Shape;1193;p129"/>
          <p:cNvSpPr/>
          <p:nvPr/>
        </p:nvSpPr>
        <p:spPr>
          <a:xfrm>
            <a:off x="5527425" y="1742363"/>
            <a:ext cx="1448700" cy="105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4" name="Google Shape;1194;p129"/>
          <p:cNvSpPr/>
          <p:nvPr/>
        </p:nvSpPr>
        <p:spPr>
          <a:xfrm>
            <a:off x="5757425" y="2128875"/>
            <a:ext cx="457200" cy="572769"/>
          </a:xfrm>
          <a:custGeom>
            <a:rect b="b" l="l" r="r" t="t"/>
            <a:pathLst>
              <a:path extrusionOk="0" h="572769" w="457200">
                <a:moveTo>
                  <a:pt x="0" y="286349"/>
                </a:moveTo>
                <a:lnTo>
                  <a:pt x="3678" y="234878"/>
                </a:lnTo>
                <a:lnTo>
                  <a:pt x="14283" y="186433"/>
                </a:lnTo>
                <a:lnTo>
                  <a:pt x="31169" y="141823"/>
                </a:lnTo>
                <a:lnTo>
                  <a:pt x="53693" y="101858"/>
                </a:lnTo>
                <a:lnTo>
                  <a:pt x="81209" y="67345"/>
                </a:lnTo>
                <a:lnTo>
                  <a:pt x="113072" y="39095"/>
                </a:lnTo>
                <a:lnTo>
                  <a:pt x="148638" y="17914"/>
                </a:lnTo>
                <a:lnTo>
                  <a:pt x="187262" y="4613"/>
                </a:lnTo>
                <a:lnTo>
                  <a:pt x="228299" y="0"/>
                </a:lnTo>
                <a:lnTo>
                  <a:pt x="273047" y="5552"/>
                </a:lnTo>
                <a:lnTo>
                  <a:pt x="315666" y="21797"/>
                </a:lnTo>
                <a:lnTo>
                  <a:pt x="354960" y="48110"/>
                </a:lnTo>
                <a:lnTo>
                  <a:pt x="389732" y="83869"/>
                </a:lnTo>
                <a:lnTo>
                  <a:pt x="418242" y="127482"/>
                </a:lnTo>
                <a:lnTo>
                  <a:pt x="439221" y="176768"/>
                </a:lnTo>
                <a:lnTo>
                  <a:pt x="452172" y="230225"/>
                </a:lnTo>
                <a:lnTo>
                  <a:pt x="456599" y="286349"/>
                </a:lnTo>
                <a:lnTo>
                  <a:pt x="452921" y="337821"/>
                </a:lnTo>
                <a:lnTo>
                  <a:pt x="442316" y="386266"/>
                </a:lnTo>
                <a:lnTo>
                  <a:pt x="425430" y="430876"/>
                </a:lnTo>
                <a:lnTo>
                  <a:pt x="402906" y="470841"/>
                </a:lnTo>
                <a:lnTo>
                  <a:pt x="375390" y="505354"/>
                </a:lnTo>
                <a:lnTo>
                  <a:pt x="343527" y="533604"/>
                </a:lnTo>
                <a:lnTo>
                  <a:pt x="307961" y="554785"/>
                </a:lnTo>
                <a:lnTo>
                  <a:pt x="269337" y="568086"/>
                </a:lnTo>
                <a:lnTo>
                  <a:pt x="228299" y="572699"/>
                </a:lnTo>
                <a:lnTo>
                  <a:pt x="187262" y="568086"/>
                </a:lnTo>
                <a:lnTo>
                  <a:pt x="148638" y="554785"/>
                </a:lnTo>
                <a:lnTo>
                  <a:pt x="113072" y="533604"/>
                </a:lnTo>
                <a:lnTo>
                  <a:pt x="81209" y="505354"/>
                </a:lnTo>
                <a:lnTo>
                  <a:pt x="53693" y="470841"/>
                </a:lnTo>
                <a:lnTo>
                  <a:pt x="31169" y="430876"/>
                </a:lnTo>
                <a:lnTo>
                  <a:pt x="14283" y="386266"/>
                </a:lnTo>
                <a:lnTo>
                  <a:pt x="3678" y="337821"/>
                </a:lnTo>
                <a:lnTo>
                  <a:pt x="0" y="28634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5" name="Google Shape;1195;p129"/>
          <p:cNvSpPr txBox="1"/>
          <p:nvPr/>
        </p:nvSpPr>
        <p:spPr>
          <a:xfrm>
            <a:off x="5909504" y="2265393"/>
            <a:ext cx="1530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196" name="Google Shape;1196;p129"/>
          <p:cNvSpPr/>
          <p:nvPr/>
        </p:nvSpPr>
        <p:spPr>
          <a:xfrm>
            <a:off x="2174625" y="1735750"/>
            <a:ext cx="1448700" cy="105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7" name="Google Shape;1197;p129"/>
          <p:cNvSpPr/>
          <p:nvPr/>
        </p:nvSpPr>
        <p:spPr>
          <a:xfrm>
            <a:off x="2670687" y="1839524"/>
            <a:ext cx="457200" cy="572769"/>
          </a:xfrm>
          <a:custGeom>
            <a:rect b="b" l="l" r="r" t="t"/>
            <a:pathLst>
              <a:path extrusionOk="0" h="572769" w="457200">
                <a:moveTo>
                  <a:pt x="0" y="286349"/>
                </a:moveTo>
                <a:lnTo>
                  <a:pt x="3678" y="234878"/>
                </a:lnTo>
                <a:lnTo>
                  <a:pt x="14283" y="186433"/>
                </a:lnTo>
                <a:lnTo>
                  <a:pt x="31169" y="141823"/>
                </a:lnTo>
                <a:lnTo>
                  <a:pt x="53693" y="101858"/>
                </a:lnTo>
                <a:lnTo>
                  <a:pt x="81209" y="67345"/>
                </a:lnTo>
                <a:lnTo>
                  <a:pt x="113072" y="39095"/>
                </a:lnTo>
                <a:lnTo>
                  <a:pt x="148638" y="17914"/>
                </a:lnTo>
                <a:lnTo>
                  <a:pt x="187262" y="4613"/>
                </a:lnTo>
                <a:lnTo>
                  <a:pt x="228299" y="0"/>
                </a:lnTo>
                <a:lnTo>
                  <a:pt x="273047" y="5552"/>
                </a:lnTo>
                <a:lnTo>
                  <a:pt x="315666" y="21797"/>
                </a:lnTo>
                <a:lnTo>
                  <a:pt x="354960" y="48110"/>
                </a:lnTo>
                <a:lnTo>
                  <a:pt x="389732" y="83869"/>
                </a:lnTo>
                <a:lnTo>
                  <a:pt x="418242" y="127482"/>
                </a:lnTo>
                <a:lnTo>
                  <a:pt x="439221" y="176768"/>
                </a:lnTo>
                <a:lnTo>
                  <a:pt x="452172" y="230225"/>
                </a:lnTo>
                <a:lnTo>
                  <a:pt x="456599" y="286349"/>
                </a:lnTo>
                <a:lnTo>
                  <a:pt x="452921" y="337821"/>
                </a:lnTo>
                <a:lnTo>
                  <a:pt x="442316" y="386266"/>
                </a:lnTo>
                <a:lnTo>
                  <a:pt x="425430" y="430876"/>
                </a:lnTo>
                <a:lnTo>
                  <a:pt x="402906" y="470841"/>
                </a:lnTo>
                <a:lnTo>
                  <a:pt x="375390" y="505354"/>
                </a:lnTo>
                <a:lnTo>
                  <a:pt x="343527" y="533604"/>
                </a:lnTo>
                <a:lnTo>
                  <a:pt x="307961" y="554785"/>
                </a:lnTo>
                <a:lnTo>
                  <a:pt x="269337" y="568086"/>
                </a:lnTo>
                <a:lnTo>
                  <a:pt x="228299" y="572699"/>
                </a:lnTo>
                <a:lnTo>
                  <a:pt x="187262" y="568086"/>
                </a:lnTo>
                <a:lnTo>
                  <a:pt x="148638" y="554785"/>
                </a:lnTo>
                <a:lnTo>
                  <a:pt x="113072" y="533604"/>
                </a:lnTo>
                <a:lnTo>
                  <a:pt x="81209" y="505354"/>
                </a:lnTo>
                <a:lnTo>
                  <a:pt x="53693" y="470841"/>
                </a:lnTo>
                <a:lnTo>
                  <a:pt x="31169" y="430876"/>
                </a:lnTo>
                <a:lnTo>
                  <a:pt x="14283" y="386266"/>
                </a:lnTo>
                <a:lnTo>
                  <a:pt x="3678" y="337821"/>
                </a:lnTo>
                <a:lnTo>
                  <a:pt x="0" y="28634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8" name="Google Shape;1198;p129"/>
          <p:cNvSpPr txBox="1"/>
          <p:nvPr/>
        </p:nvSpPr>
        <p:spPr>
          <a:xfrm>
            <a:off x="475249" y="999250"/>
            <a:ext cx="4583400" cy="1266900"/>
          </a:xfrm>
          <a:prstGeom prst="rect">
            <a:avLst/>
          </a:prstGeom>
          <a:noFill/>
          <a:ln>
            <a:noFill/>
          </a:ln>
        </p:spPr>
        <p:txBody>
          <a:bodyPr anchorCtr="0" anchor="t" bIns="0" lIns="0" spcFirstLastPara="1" rIns="0" wrap="square" tIns="5270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multi_class: ‘ovr’, ‘multinominal’</a:t>
            </a:r>
            <a:endParaRPr b="0" i="0" sz="1800" u="none" cap="none" strike="noStrike">
              <a:solidFill>
                <a:schemeClr val="dk1"/>
              </a:solidFill>
              <a:latin typeface="Arial"/>
              <a:ea typeface="Arial"/>
              <a:cs typeface="Arial"/>
              <a:sym typeface="Arial"/>
            </a:endParaRPr>
          </a:p>
          <a:p>
            <a:pPr indent="-366394" lvl="1" marL="836293" marR="0" rtl="0" algn="l">
              <a:lnSpc>
                <a:spcPct val="100000"/>
              </a:lnSpc>
              <a:spcBef>
                <a:spcPts val="315"/>
              </a:spcBef>
              <a:spcAft>
                <a:spcPts val="0"/>
              </a:spcAft>
              <a:buClr>
                <a:srgbClr val="595959"/>
              </a:buClr>
              <a:buSzPts val="1800"/>
              <a:buFont typeface="Arial"/>
              <a:buChar char="○"/>
            </a:pPr>
            <a:r>
              <a:rPr b="0" i="0" lang="en" sz="1800" u="none" cap="none" strike="noStrike">
                <a:solidFill>
                  <a:srgbClr val="595959"/>
                </a:solidFill>
                <a:latin typeface="Arial"/>
                <a:ea typeface="Arial"/>
                <a:cs typeface="Arial"/>
                <a:sym typeface="Arial"/>
              </a:rPr>
              <a:t>‘ovr’: </a:t>
            </a:r>
            <a:r>
              <a:rPr b="0" i="0" lang="en" sz="1800" u="none" cap="none" strike="noStrike">
                <a:solidFill>
                  <a:srgbClr val="595959"/>
                </a:solidFill>
                <a:latin typeface="Arimo"/>
                <a:ea typeface="Arimo"/>
                <a:cs typeface="Arimo"/>
                <a:sym typeface="Arimo"/>
              </a:rPr>
              <a:t>視多元分類為二元分類 </a:t>
            </a:r>
            <a:r>
              <a:rPr b="0" i="0" lang="en" sz="1800" u="none" cap="none" strike="noStrike">
                <a:solidFill>
                  <a:srgbClr val="595959"/>
                </a:solidFill>
                <a:latin typeface="Arial"/>
                <a:ea typeface="Arial"/>
                <a:cs typeface="Arial"/>
                <a:sym typeface="Arial"/>
              </a:rPr>
              <a:t>(default)</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15"/>
              </a:spcBef>
              <a:spcAft>
                <a:spcPts val="0"/>
              </a:spcAft>
              <a:buClr>
                <a:srgbClr val="000000"/>
              </a:buClr>
              <a:buSzPts val="2300"/>
              <a:buFont typeface="Arial"/>
              <a:buNone/>
            </a:pPr>
            <a:r>
              <a:t/>
            </a:r>
            <a:endParaRPr b="0" i="0" sz="2300" u="none" cap="none" strike="noStrike">
              <a:solidFill>
                <a:schemeClr val="dk1"/>
              </a:solidFill>
              <a:latin typeface="Times New Roman"/>
              <a:ea typeface="Times New Roman"/>
              <a:cs typeface="Times New Roman"/>
              <a:sym typeface="Times New Roman"/>
            </a:endParaRPr>
          </a:p>
          <a:p>
            <a:pPr indent="0" lvl="0" marL="239395" marR="0" rtl="0" algn="ctr">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
        <p:nvSpPr>
          <p:cNvPr id="1199" name="Google Shape;1199;p129"/>
          <p:cNvSpPr/>
          <p:nvPr/>
        </p:nvSpPr>
        <p:spPr>
          <a:xfrm>
            <a:off x="3325350" y="3293687"/>
            <a:ext cx="2493300" cy="1817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0" name="Google Shape;1200;p129"/>
          <p:cNvSpPr/>
          <p:nvPr/>
        </p:nvSpPr>
        <p:spPr>
          <a:xfrm>
            <a:off x="3851025" y="1735750"/>
            <a:ext cx="1448700" cy="105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1" name="Google Shape;1201;p129"/>
          <p:cNvSpPr/>
          <p:nvPr/>
        </p:nvSpPr>
        <p:spPr>
          <a:xfrm>
            <a:off x="4641824" y="2054349"/>
            <a:ext cx="457200" cy="572769"/>
          </a:xfrm>
          <a:custGeom>
            <a:rect b="b" l="l" r="r" t="t"/>
            <a:pathLst>
              <a:path extrusionOk="0" h="572769" w="457200">
                <a:moveTo>
                  <a:pt x="0" y="286349"/>
                </a:moveTo>
                <a:lnTo>
                  <a:pt x="3678" y="234878"/>
                </a:lnTo>
                <a:lnTo>
                  <a:pt x="14283" y="186433"/>
                </a:lnTo>
                <a:lnTo>
                  <a:pt x="31169" y="141823"/>
                </a:lnTo>
                <a:lnTo>
                  <a:pt x="53693" y="101858"/>
                </a:lnTo>
                <a:lnTo>
                  <a:pt x="81209" y="67345"/>
                </a:lnTo>
                <a:lnTo>
                  <a:pt x="113072" y="39095"/>
                </a:lnTo>
                <a:lnTo>
                  <a:pt x="148638" y="17914"/>
                </a:lnTo>
                <a:lnTo>
                  <a:pt x="187262" y="4613"/>
                </a:lnTo>
                <a:lnTo>
                  <a:pt x="228299" y="0"/>
                </a:lnTo>
                <a:lnTo>
                  <a:pt x="273047" y="5552"/>
                </a:lnTo>
                <a:lnTo>
                  <a:pt x="315666" y="21797"/>
                </a:lnTo>
                <a:lnTo>
                  <a:pt x="354960" y="48110"/>
                </a:lnTo>
                <a:lnTo>
                  <a:pt x="389732" y="83869"/>
                </a:lnTo>
                <a:lnTo>
                  <a:pt x="418242" y="127482"/>
                </a:lnTo>
                <a:lnTo>
                  <a:pt x="439221" y="176768"/>
                </a:lnTo>
                <a:lnTo>
                  <a:pt x="452172" y="230225"/>
                </a:lnTo>
                <a:lnTo>
                  <a:pt x="456599" y="286349"/>
                </a:lnTo>
                <a:lnTo>
                  <a:pt x="452921" y="337821"/>
                </a:lnTo>
                <a:lnTo>
                  <a:pt x="442316" y="386266"/>
                </a:lnTo>
                <a:lnTo>
                  <a:pt x="425430" y="430876"/>
                </a:lnTo>
                <a:lnTo>
                  <a:pt x="402906" y="470841"/>
                </a:lnTo>
                <a:lnTo>
                  <a:pt x="375390" y="505354"/>
                </a:lnTo>
                <a:lnTo>
                  <a:pt x="343527" y="533604"/>
                </a:lnTo>
                <a:lnTo>
                  <a:pt x="307961" y="554785"/>
                </a:lnTo>
                <a:lnTo>
                  <a:pt x="269337" y="568086"/>
                </a:lnTo>
                <a:lnTo>
                  <a:pt x="228299" y="572699"/>
                </a:lnTo>
                <a:lnTo>
                  <a:pt x="187262" y="568086"/>
                </a:lnTo>
                <a:lnTo>
                  <a:pt x="148638" y="554785"/>
                </a:lnTo>
                <a:lnTo>
                  <a:pt x="113072" y="533604"/>
                </a:lnTo>
                <a:lnTo>
                  <a:pt x="81209" y="505354"/>
                </a:lnTo>
                <a:lnTo>
                  <a:pt x="53693" y="470841"/>
                </a:lnTo>
                <a:lnTo>
                  <a:pt x="31169" y="430876"/>
                </a:lnTo>
                <a:lnTo>
                  <a:pt x="14283" y="386266"/>
                </a:lnTo>
                <a:lnTo>
                  <a:pt x="3678" y="337821"/>
                </a:lnTo>
                <a:lnTo>
                  <a:pt x="0" y="28634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2" name="Google Shape;1202;p129"/>
          <p:cNvSpPr txBox="1"/>
          <p:nvPr/>
        </p:nvSpPr>
        <p:spPr>
          <a:xfrm>
            <a:off x="4781717" y="2180743"/>
            <a:ext cx="153000" cy="2997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800"/>
              <a:buFont typeface="Arial"/>
              <a:buNone/>
            </a:pPr>
            <a:r>
              <a:rPr b="0" i="0" lang="en" sz="1800" u="none" cap="none" strike="noStrike">
                <a:solidFill>
                  <a:srgbClr val="FF0000"/>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pic>
        <p:nvPicPr>
          <p:cNvPr id="288" name="Google Shape;288;p57"/>
          <p:cNvPicPr preferRelativeResize="0"/>
          <p:nvPr/>
        </p:nvPicPr>
        <p:blipFill rotWithShape="1">
          <a:blip r:embed="rId3">
            <a:alphaModFix/>
          </a:blip>
          <a:srcRect b="0" l="0" r="0" t="0"/>
          <a:stretch/>
        </p:blipFill>
        <p:spPr>
          <a:xfrm>
            <a:off x="5192050" y="1224550"/>
            <a:ext cx="4764400" cy="3196125"/>
          </a:xfrm>
          <a:prstGeom prst="rect">
            <a:avLst/>
          </a:prstGeom>
          <a:noFill/>
          <a:ln>
            <a:noFill/>
          </a:ln>
        </p:spPr>
      </p:pic>
      <p:sp>
        <p:nvSpPr>
          <p:cNvPr id="289" name="Google Shape;289;p57"/>
          <p:cNvSpPr txBox="1"/>
          <p:nvPr/>
        </p:nvSpPr>
        <p:spPr>
          <a:xfrm>
            <a:off x="2156550" y="246225"/>
            <a:ext cx="4983300" cy="918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1" lang="en" sz="4800" u="none" cap="none" strike="noStrike">
                <a:solidFill>
                  <a:srgbClr val="434343"/>
                </a:solidFill>
                <a:latin typeface="Arial"/>
                <a:ea typeface="Arial"/>
                <a:cs typeface="Arial"/>
                <a:sym typeface="Arial"/>
              </a:rPr>
              <a:t>Which is beer ?</a:t>
            </a:r>
            <a:endParaRPr b="1" i="1" sz="4800" u="none" cap="none" strike="noStrike">
              <a:solidFill>
                <a:srgbClr val="434343"/>
              </a:solidFill>
              <a:latin typeface="Arial"/>
              <a:ea typeface="Arial"/>
              <a:cs typeface="Arial"/>
              <a:sym typeface="Arial"/>
            </a:endParaRPr>
          </a:p>
        </p:txBody>
      </p:sp>
      <p:sp>
        <p:nvSpPr>
          <p:cNvPr id="290" name="Google Shape;290;p57"/>
          <p:cNvSpPr/>
          <p:nvPr/>
        </p:nvSpPr>
        <p:spPr>
          <a:xfrm>
            <a:off x="5514700" y="2713875"/>
            <a:ext cx="1238100" cy="2175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7"/>
          <p:cNvSpPr/>
          <p:nvPr/>
        </p:nvSpPr>
        <p:spPr>
          <a:xfrm>
            <a:off x="2297275" y="2713850"/>
            <a:ext cx="640500" cy="217500"/>
          </a:xfrm>
          <a:prstGeom prst="right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7"/>
          <p:cNvSpPr txBox="1"/>
          <p:nvPr/>
        </p:nvSpPr>
        <p:spPr>
          <a:xfrm>
            <a:off x="5778875" y="2353275"/>
            <a:ext cx="726000" cy="360600"/>
          </a:xfrm>
          <a:prstGeom prst="rect">
            <a:avLst/>
          </a:prstGeom>
          <a:solidFill>
            <a:srgbClr val="3D85C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判斷</a:t>
            </a:r>
            <a:endParaRPr b="0" i="0" sz="1400" u="none" cap="none" strike="noStrike">
              <a:solidFill>
                <a:srgbClr val="FFFFFF"/>
              </a:solidFill>
              <a:latin typeface="Arial"/>
              <a:ea typeface="Arial"/>
              <a:cs typeface="Arial"/>
              <a:sym typeface="Arial"/>
            </a:endParaRPr>
          </a:p>
        </p:txBody>
      </p:sp>
      <p:sp>
        <p:nvSpPr>
          <p:cNvPr id="293" name="Google Shape;293;p57"/>
          <p:cNvSpPr txBox="1"/>
          <p:nvPr/>
        </p:nvSpPr>
        <p:spPr>
          <a:xfrm>
            <a:off x="1322563" y="1661038"/>
            <a:ext cx="974700" cy="232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latin typeface="Arial"/>
                <a:ea typeface="Arial"/>
                <a:cs typeface="Arial"/>
                <a:sym typeface="Arial"/>
              </a:rPr>
              <a:t>酒精</a:t>
            </a:r>
            <a:endParaRPr b="0" i="0" sz="1800" u="none" cap="none" strike="noStrike">
              <a:solidFill>
                <a:srgbClr val="56BAD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latin typeface="Arial"/>
                <a:ea typeface="Arial"/>
                <a:cs typeface="Arial"/>
                <a:sym typeface="Arial"/>
              </a:rPr>
              <a:t>蘋果酸</a:t>
            </a:r>
            <a:endParaRPr b="0" i="0" sz="1800" u="none" cap="none" strike="noStrike">
              <a:solidFill>
                <a:srgbClr val="56BADC"/>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粉煤灰</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黃酮</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顏色</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色相</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rgbClr val="56BADC"/>
                </a:solidFill>
                <a:highlight>
                  <a:srgbClr val="FFFFFF"/>
                </a:highlight>
                <a:latin typeface="Helvetica Neue"/>
                <a:ea typeface="Helvetica Neue"/>
                <a:cs typeface="Helvetica Neue"/>
                <a:sym typeface="Helvetica Neue"/>
              </a:rPr>
              <a:t>脯氨酸</a:t>
            </a:r>
            <a:endParaRPr b="0" i="0" sz="1800" u="none" cap="none" strike="noStrike">
              <a:solidFill>
                <a:srgbClr val="56BADC"/>
              </a:solidFill>
              <a:highlight>
                <a:srgbClr val="FFFFFF"/>
              </a:highlight>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6BADC"/>
              </a:solidFill>
              <a:latin typeface="Arial"/>
              <a:ea typeface="Arial"/>
              <a:cs typeface="Arial"/>
              <a:sym typeface="Arial"/>
            </a:endParaRPr>
          </a:p>
        </p:txBody>
      </p:sp>
      <p:pic>
        <p:nvPicPr>
          <p:cNvPr id="294" name="Google Shape;294;p57"/>
          <p:cNvPicPr preferRelativeResize="0"/>
          <p:nvPr/>
        </p:nvPicPr>
        <p:blipFill rotWithShape="1">
          <a:blip r:embed="rId4">
            <a:alphaModFix/>
          </a:blip>
          <a:srcRect b="7105" l="7185" r="6970" t="0"/>
          <a:stretch/>
        </p:blipFill>
        <p:spPr>
          <a:xfrm>
            <a:off x="3181350" y="1868950"/>
            <a:ext cx="2180950" cy="177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